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7" r:id="rId2"/>
    <p:sldMasterId id="2147483653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43891200" cy="32918400"/>
  <p:notesSz cx="6858000" cy="9144000"/>
  <p:defaultTextStyle>
    <a:defPPr>
      <a:defRPr lang="en-US"/>
    </a:defPPr>
    <a:lvl1pPr marL="0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51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900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351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801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252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703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152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603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.KOTOULAS" initials="AK" lastIdx="2" clrIdx="0"/>
  <p:cmAuthor id="1" name="A.KOTOULAS" initials="HELP" lastIdx="1" clrIdx="1"/>
  <p:cmAuthor id="2" name="A.KOTOULAS" initials="HELP - " lastIdx="1" clrIdx="2"/>
  <p:cmAuthor id="3" name="PosterPresentations.com - 510.649.3001" initials="HELP - 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A"/>
    <a:srgbClr val="CDD2DE"/>
    <a:srgbClr val="E3E9E5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701" autoAdjust="0"/>
  </p:normalViewPr>
  <p:slideViewPr>
    <p:cSldViewPr snapToGrid="0" snapToObjects="1" showGuides="1">
      <p:cViewPr>
        <p:scale>
          <a:sx n="20" d="100"/>
          <a:sy n="20" d="100"/>
        </p:scale>
        <p:origin x="-342" y="-72"/>
      </p:cViewPr>
      <p:guideLst>
        <p:guide orient="horz" pos="3318"/>
        <p:guide orient="horz" pos="288"/>
        <p:guide orient="horz" pos="20160"/>
        <p:guide orient="horz"/>
        <p:guide pos="581"/>
        <p:guide pos="27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376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8C5BC-9A70-462C-B28D-9600239EAC64}" type="datetimeFigureOut">
              <a:rPr lang="en-US" smtClean="0"/>
              <a:pPr/>
              <a:t>5/6/2013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131B7-05CA-4AEE-9267-6D0ED4DC84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8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2317-6751-4CD4-9995-8782DD78E936}" type="datetimeFigureOut">
              <a:rPr lang="en-US" smtClean="0"/>
              <a:pPr/>
              <a:t>5/6/2013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1A87D-CAF7-4BDC-A0D3-C0DBEDE81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3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451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8900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351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7801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252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6703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152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5603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1A87D-CAF7-4BDC-A0D3-C0DBEDE81619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37848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548749"/>
            <a:ext cx="10048875" cy="754045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5" y="6378481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6" y="5548749"/>
            <a:ext cx="10048875" cy="754045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258339" y="6378481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250400" y="5548749"/>
            <a:ext cx="10058400" cy="754045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14027" y="5548749"/>
            <a:ext cx="10047018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14027" y="6378481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4027" y="14272738"/>
            <a:ext cx="10047018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14027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14027" y="25679401"/>
            <a:ext cx="10047018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edit)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14027" y="26433446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904188" y="14951552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5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8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383947"/>
            <a:ext cx="31998968" cy="12801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78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2103787"/>
            <a:ext cx="31998968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9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932593" y="465813"/>
            <a:ext cx="31998968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54" hasCustomPrompt="1"/>
          </p:nvPr>
        </p:nvSpPr>
        <p:spPr>
          <a:xfrm>
            <a:off x="22250400" y="21856156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6" y="6295353"/>
            <a:ext cx="13591277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5431995"/>
            <a:ext cx="13573126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22338" y="18240478"/>
            <a:ext cx="13592864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42080" y="17409229"/>
            <a:ext cx="13573125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5154276" y="21595083"/>
            <a:ext cx="13571534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5154276" y="20739663"/>
            <a:ext cx="13571534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5162215" y="6295353"/>
            <a:ext cx="13571534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154277" y="5431995"/>
            <a:ext cx="13579475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9395741" y="5431995"/>
            <a:ext cx="13576029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395741" y="6295353"/>
            <a:ext cx="13576029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9395741" y="17377122"/>
            <a:ext cx="13576029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9390710" y="18157350"/>
            <a:ext cx="13581061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9395741" y="25845657"/>
            <a:ext cx="13576029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9395742" y="26625887"/>
            <a:ext cx="13581061" cy="86175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6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4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383947"/>
            <a:ext cx="31998968" cy="12801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65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2103787"/>
            <a:ext cx="31998968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6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932593" y="465813"/>
            <a:ext cx="31998968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0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1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2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3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4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5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6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7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8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9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0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2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3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4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5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6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7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8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9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30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1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3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4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5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6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7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8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9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40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41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42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43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ent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21222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348867"/>
            <a:ext cx="10048875" cy="754045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02598" y="15043762"/>
            <a:ext cx="1005840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3" y="6204287"/>
            <a:ext cx="2072004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4" y="5348867"/>
            <a:ext cx="20720050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(header)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1587164" y="21896538"/>
            <a:ext cx="20720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587162" y="21074746"/>
            <a:ext cx="20720050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05536" y="5348867"/>
            <a:ext cx="10047018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05536" y="6212225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05536" y="14272738"/>
            <a:ext cx="10047018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05536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05536" y="25669876"/>
            <a:ext cx="10047018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or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05536" y="26436774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4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383947"/>
            <a:ext cx="31998968" cy="12801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65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2103787"/>
            <a:ext cx="31998968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6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932593" y="465813"/>
            <a:ext cx="31998968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2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8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08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09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856156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110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1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2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3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4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5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6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7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8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9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0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909995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2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6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7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8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29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0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1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3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34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884356"/>
            <a:ext cx="10050462" cy="75404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://www.facebook.com/pages/PosterPresentationscom/217914411419?v=app_4949752878&amp;ref=ts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://www.facebook.com/pages/PosterPresentationscom/217914411419?v=app_4949752878&amp;ref=ts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://www.facebook.com/pages/PosterPresentationscom/217914411419?v=app_4949752878&amp;ref=ts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34000">
              <a:schemeClr val="tx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-10402388" y="-19596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QUICK DESIGN</a:t>
            </a:r>
            <a:r>
              <a:rPr lang="en-US" sz="6000" b="1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765639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2007 template produces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 36x48 inch professional  poster</a:t>
            </a:r>
            <a:r>
              <a:rPr lang="en-US" sz="3200" smtClean="0">
                <a:latin typeface="Trebuchet MS" pitchFamily="34" charset="0"/>
              </a:rPr>
              <a:t>. You</a:t>
            </a:r>
            <a:r>
              <a:rPr lang="en-US" sz="3200" baseline="0" smtClean="0">
                <a:latin typeface="Trebuchet MS" pitchFamily="34" charset="0"/>
              </a:rPr>
              <a:t> can u</a:t>
            </a:r>
            <a:r>
              <a:rPr lang="en-US" sz="3200" smtClean="0">
                <a:latin typeface="Trebuchet MS" pitchFamily="34" charset="0"/>
              </a:rPr>
              <a:t>se</a:t>
            </a:r>
            <a:r>
              <a:rPr lang="en-US" sz="3200" baseline="0" smtClean="0">
                <a:latin typeface="Trebuchet MS" pitchFamily="34" charset="0"/>
              </a:rPr>
              <a:t> it to create your research poster and </a:t>
            </a:r>
            <a:r>
              <a:rPr lang="en-US" sz="3200" smtClean="0">
                <a:latin typeface="Trebuchet MS" pitchFamily="34" charset="0"/>
              </a:rPr>
              <a:t>save valuable time placing titles, subtitles,</a:t>
            </a:r>
            <a:r>
              <a:rPr lang="en-US" sz="3200" baseline="0" smtClean="0">
                <a:latin typeface="Trebuchet MS" pitchFamily="34" charset="0"/>
              </a:rPr>
              <a:t> text, and graphics</a:t>
            </a:r>
            <a:r>
              <a:rPr lang="en-US" sz="3200" smtClean="0">
                <a:latin typeface="Trebuchet MS" pitchFamily="34" charset="0"/>
              </a:rPr>
              <a:t>. </a:t>
            </a:r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We provide a series of online tutorials that will guide you through the poster design process and answer your poster production questions.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To view our template tutorials, go online to </a:t>
            </a: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 </a:t>
            </a:r>
            <a:r>
              <a:rPr lang="en-US" sz="3200" dirty="0" smtClean="0">
                <a:latin typeface="Trebuchet MS" pitchFamily="34" charset="0"/>
              </a:rPr>
              <a:t>and click on </a:t>
            </a: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HELP DESK.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When</a:t>
            </a:r>
            <a:r>
              <a:rPr lang="en-US" sz="3200" baseline="0" dirty="0" smtClean="0">
                <a:latin typeface="Trebuchet MS" pitchFamily="34" charset="0"/>
              </a:rPr>
              <a:t> you are ready to</a:t>
            </a:r>
            <a:r>
              <a:rPr lang="en-US" sz="3200" dirty="0" smtClean="0">
                <a:latin typeface="Trebuchet MS" pitchFamily="34" charset="0"/>
              </a:rPr>
              <a:t> </a:t>
            </a:r>
            <a:r>
              <a:rPr lang="en-US" sz="3200" baseline="0" dirty="0" smtClean="0">
                <a:latin typeface="Trebuchet MS" pitchFamily="34" charset="0"/>
              </a:rPr>
              <a:t> print your poster</a:t>
            </a:r>
            <a:r>
              <a:rPr lang="en-US" sz="3200" dirty="0" smtClean="0">
                <a:latin typeface="Trebuchet MS" pitchFamily="34" charset="0"/>
              </a:rPr>
              <a:t>,</a:t>
            </a:r>
            <a:r>
              <a:rPr lang="en-US" sz="3200" baseline="0" dirty="0" smtClean="0">
                <a:latin typeface="Trebuchet MS" pitchFamily="34" charset="0"/>
              </a:rPr>
              <a:t> go online to</a:t>
            </a:r>
            <a:r>
              <a:rPr lang="en-US" sz="3600" baseline="0" dirty="0" smtClean="0">
                <a:latin typeface="Trebuchet MS" pitchFamily="34" charset="0"/>
              </a:rPr>
              <a:t> </a:t>
            </a:r>
            <a:r>
              <a:rPr lang="en-US" sz="38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</a:t>
            </a:r>
            <a:r>
              <a:rPr lang="en-US" sz="3800" b="1" dirty="0" smtClean="0">
                <a:solidFill>
                  <a:schemeClr val="bg1"/>
                </a:solidFill>
                <a:latin typeface="Trebuchet MS" pitchFamily="34" charset="0"/>
              </a:rPr>
              <a:t>.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endParaRPr lang="en-US" sz="3200" dirty="0" smtClean="0">
              <a:latin typeface="Trebuchet MS" pitchFamily="34" charset="0"/>
            </a:endParaRPr>
          </a:p>
          <a:p>
            <a:pPr algn="l" defTabSz="3765639"/>
            <a:r>
              <a:rPr lang="en-US" sz="3200" b="1" dirty="0" smtClean="0">
                <a:solidFill>
                  <a:schemeClr val="bg1"/>
                </a:solidFill>
                <a:latin typeface="Trebuchet MS" pitchFamily="34" charset="0"/>
              </a:rPr>
              <a:t>Need</a:t>
            </a:r>
            <a:r>
              <a:rPr lang="en-US" sz="3200" b="1" baseline="0" dirty="0" smtClean="0">
                <a:solidFill>
                  <a:schemeClr val="bg1"/>
                </a:solidFill>
                <a:latin typeface="Trebuchet MS" pitchFamily="34" charset="0"/>
              </a:rPr>
              <a:t> Assistance?  </a:t>
            </a:r>
            <a:r>
              <a:rPr lang="en-US" sz="3800" b="1" baseline="0" dirty="0" smtClean="0">
                <a:solidFill>
                  <a:srgbClr val="FFFF00"/>
                </a:solidFill>
                <a:latin typeface="Trebuchet MS" pitchFamily="34" charset="0"/>
              </a:rPr>
              <a:t>Call  us at </a:t>
            </a:r>
            <a:r>
              <a:rPr lang="en-US" sz="3800" b="1" dirty="0" smtClean="0">
                <a:solidFill>
                  <a:srgbClr val="FFFF00"/>
                </a:solidFill>
                <a:latin typeface="Trebuchet MS" pitchFamily="34" charset="0"/>
              </a:rPr>
              <a:t>1.866.649.3004</a:t>
            </a:r>
          </a:p>
          <a:p>
            <a:pPr algn="l" defTabSz="3765639"/>
            <a:endParaRPr lang="en-US" sz="36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Object Placeholders</a:t>
            </a: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0" marR="0" indent="0" algn="l" defTabSz="376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Using the placeholders</a:t>
            </a:r>
          </a:p>
          <a:p>
            <a:pPr marL="0" marR="0" indent="0" algn="l" defTabSz="376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ebuchet MS" pitchFamily="34" charset="0"/>
              </a:rPr>
              <a:t>To</a:t>
            </a:r>
            <a:r>
              <a:rPr lang="en-US" sz="3200" baseline="0" dirty="0" smtClean="0">
                <a:latin typeface="Trebuchet MS" pitchFamily="34" charset="0"/>
              </a:rPr>
              <a:t> add text, c</a:t>
            </a:r>
            <a:r>
              <a:rPr lang="en-US" sz="3200" dirty="0" smtClean="0">
                <a:latin typeface="Trebuchet MS" pitchFamily="34" charset="0"/>
              </a:rPr>
              <a:t>lick inside</a:t>
            </a:r>
            <a:r>
              <a:rPr lang="en-US" sz="3200" baseline="0" dirty="0" smtClean="0">
                <a:latin typeface="Trebuchet MS" pitchFamily="34" charset="0"/>
              </a:rPr>
              <a:t> a placeholder on the poster and type or paste your text.  To move a placeholder, click it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(to select it).  Place your cursor on its frame, and your cursor will change to this symbol     Click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and drag it to a new location where you can resize it. </a:t>
            </a:r>
          </a:p>
          <a:p>
            <a:pPr defTabSz="3765639"/>
            <a:endParaRPr lang="en-US" sz="3200" dirty="0" smtClean="0">
              <a:latin typeface="Trebuchet MS" pitchFamily="34" charset="0"/>
            </a:endParaRPr>
          </a:p>
          <a:p>
            <a:pPr defTabSz="376563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Section Header placeholder</a:t>
            </a:r>
          </a:p>
          <a:p>
            <a:pPr defTabSz="3765639"/>
            <a:r>
              <a:rPr lang="en-US" sz="3200" baseline="0" dirty="0" smtClean="0">
                <a:latin typeface="Trebuchet MS" pitchFamily="34" charset="0"/>
              </a:rPr>
              <a:t>Click and drag this preformatted section header placeholder to the poster area to add another section header. Use section headers to separate topics or concepts within your presentation. 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Text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preformatted text placeholder to the poster to add a new body of text.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Picture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graphic placeholder onto your poster, size it first, and then click it to add a picture to the poster.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4400" b="1" dirty="0">
              <a:latin typeface="Trebuchet MS" pitchFamily="34" charset="0"/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0600"/>
            <a:ext cx="43891200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567305" y="32315729"/>
            <a:ext cx="2514600" cy="336819"/>
          </a:xfrm>
          <a:prstGeom prst="rect">
            <a:avLst/>
          </a:prstGeom>
          <a:noFill/>
          <a:ln w="952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2012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10370486" y="21826400"/>
            <a:ext cx="1001856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4326" y="14465103"/>
            <a:ext cx="59055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40" name="Group 39"/>
          <p:cNvGrpSpPr/>
          <p:nvPr/>
        </p:nvGrpSpPr>
        <p:grpSpPr>
          <a:xfrm>
            <a:off x="-10239857" y="31696514"/>
            <a:ext cx="9771398" cy="1090621"/>
            <a:chOff x="44242388" y="28054064"/>
            <a:chExt cx="9771398" cy="1090621"/>
          </a:xfrm>
        </p:grpSpPr>
        <p:sp>
          <p:nvSpPr>
            <p:cNvPr id="35" name="Rounded Rectangle 34"/>
            <p:cNvSpPr/>
            <p:nvPr userDrawn="1"/>
          </p:nvSpPr>
          <p:spPr>
            <a:xfrm>
              <a:off x="44242388" y="28054064"/>
              <a:ext cx="9771397" cy="10906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7" descr="http://t2.gstatic.com/images?q=tbn:ANd9GcR4APHC6TT9w54M2zn_pvCiBxUNcspYPoVxirLRphBoJabfSvu7zw">
              <a:hlinkClick r:id="rId4"/>
            </p:cNvPr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341112" y="28126635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 userDrawn="1"/>
          </p:nvSpPr>
          <p:spPr>
            <a:xfrm>
              <a:off x="45342598" y="28154090"/>
              <a:ext cx="86711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>
                  <a:solidFill>
                    <a:schemeClr val="tx2"/>
                  </a:solidFill>
                  <a:latin typeface="Trebuchet MS" pitchFamily="34" charset="0"/>
                </a:rPr>
                <a:t>Student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discounts are available on our </a:t>
              </a:r>
              <a:r>
                <a:rPr lang="en-US" sz="2600" baseline="0" dirty="0" err="1" smtClean="0">
                  <a:solidFill>
                    <a:schemeClr val="tx2"/>
                  </a:solidFill>
                  <a:latin typeface="Trebuchet MS" pitchFamily="34" charset="0"/>
                </a:rPr>
                <a:t>Facebook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page.</a:t>
              </a:r>
              <a:b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</a:b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Go to </a:t>
              </a:r>
              <a:r>
                <a:rPr lang="en-US" sz="2600" u="sng" baseline="0" dirty="0" smtClean="0">
                  <a:solidFill>
                    <a:schemeClr val="tx2"/>
                  </a:solidFill>
                  <a:latin typeface="Trebuchet MS" pitchFamily="34" charset="0"/>
                </a:rPr>
                <a:t>PosterPresentations.com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and click on the FB icon. </a:t>
              </a:r>
              <a:endParaRPr lang="en-US" sz="2600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-10370486" y="10512157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 userDrawn="1"/>
        </p:nvSpPr>
        <p:spPr>
          <a:xfrm>
            <a:off x="922338" y="5475145"/>
            <a:ext cx="100584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rgbClr val="CDD2DE"/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1587692" y="5475145"/>
            <a:ext cx="100584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rgbClr val="CDD2DE"/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 userDrawn="1"/>
        </p:nvSpPr>
        <p:spPr>
          <a:xfrm>
            <a:off x="22253046" y="5475145"/>
            <a:ext cx="100584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rgbClr val="CDD2DE"/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>
            <a:off x="32918400" y="5475145"/>
            <a:ext cx="100584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rgbClr val="CDD2DE"/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-10371151" y="18900455"/>
            <a:ext cx="1005840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4222126" y="0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QUICK</a:t>
            </a:r>
            <a:r>
              <a:rPr lang="en-US" sz="6000" b="1" baseline="0" dirty="0" smtClean="0">
                <a:solidFill>
                  <a:schemeClr val="bg1"/>
                </a:solidFill>
                <a:latin typeface="Trebuchet MS" pitchFamily="34" charset="0"/>
              </a:rPr>
              <a:t> TIPS</a:t>
            </a:r>
            <a:endParaRPr lang="en-US" sz="6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template requires basic PowerPoint (version 2007 or newer) skills. Below is a list of commonly asked questions specific to this template. </a:t>
            </a:r>
            <a:br>
              <a:rPr lang="en-US" sz="3200" baseline="0" dirty="0" smtClean="0">
                <a:latin typeface="Trebuchet MS" pitchFamily="34" charset="0"/>
              </a:rPr>
            </a:br>
            <a:r>
              <a:rPr lang="en-US" sz="3200" baseline="0" dirty="0" smtClean="0">
                <a:latin typeface="Trebuchet MS" pitchFamily="34" charset="0"/>
              </a:rPr>
              <a:t>If you are using an older version of PowerPoint some template features may not work properly.</a:t>
            </a:r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Template FAQs</a:t>
            </a:r>
            <a:endParaRPr lang="en-US" sz="6000" b="1" baseline="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Verifying the quality of your graphics</a:t>
            </a:r>
          </a:p>
          <a:p>
            <a:pPr defTabSz="2689420"/>
            <a:r>
              <a:rPr lang="en-US" sz="3200" dirty="0" smtClean="0">
                <a:latin typeface="Trebuchet MS" pitchFamily="34" charset="0"/>
              </a:rPr>
              <a:t>Go to the </a:t>
            </a:r>
            <a:r>
              <a:rPr lang="en-US" sz="3200" baseline="0" dirty="0" smtClean="0">
                <a:latin typeface="Trebuchet MS" pitchFamily="34" charset="0"/>
              </a:rPr>
              <a:t>VIEW menu and click on ZOOM to set your preferred magnification. This template is at 100% the size of the final poster. All text and graphics will be printed at 100% their size. To see what your poster will look like when printed, set the zoom to 100% and evaluate the quality of all your graphics before you submit your poster for printing.</a:t>
            </a:r>
            <a:br>
              <a:rPr lang="en-US" sz="3200" baseline="0" dirty="0" smtClean="0">
                <a:latin typeface="Trebuchet MS" pitchFamily="34" charset="0"/>
              </a:rPr>
            </a:br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layout</a:t>
            </a:r>
          </a:p>
          <a:p>
            <a:pPr defTabSz="2689420"/>
            <a:r>
              <a:rPr lang="en-US" sz="3200" dirty="0" smtClean="0">
                <a:latin typeface="Trebuchet MS" pitchFamily="34" charset="0"/>
              </a:rPr>
              <a:t>This template has four </a:t>
            </a:r>
            <a:r>
              <a:rPr lang="en-US" sz="3200" baseline="0" dirty="0" smtClean="0">
                <a:latin typeface="Trebuchet MS" pitchFamily="34" charset="0"/>
              </a:rPr>
              <a:t>different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column layouts.  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your mouse on the background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and click on LAYOUT to see the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 layout options.  The columns in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the provided layouts are fixed and cannot be moved but advanced users can modify any layout by going to VIEW and then SLIDE MASTER.</a:t>
            </a: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Importing text and graphics from external sources</a:t>
            </a: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TEXT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Paste or type your text into a pre-existing placeholder or drag in a new placeholder from the left side of the template. Move it anywhere as needed.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PHOTOS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Drag in a picture placeholder, size it </a:t>
            </a:r>
            <a:r>
              <a:rPr lang="en-US" sz="3200" u="sng" baseline="0" dirty="0" smtClean="0">
                <a:latin typeface="Trebuchet MS" pitchFamily="34" charset="0"/>
              </a:rPr>
              <a:t>first</a:t>
            </a:r>
            <a:r>
              <a:rPr lang="en-US" sz="3200" baseline="0" dirty="0" smtClean="0">
                <a:latin typeface="Trebuchet MS" pitchFamily="34" charset="0"/>
              </a:rPr>
              <a:t>, click in it and insert a photo from the menu.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TABLES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You can copy and paste a table from an external document onto this poster template. To adjust the way the text fits within the cells of a table that has been pasted,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on the table, click FORMAT SHAPE  then click on TEXT BOX and change the INTERNAL MARGIN values to 0.25.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color scheme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To change the color scheme of this template go to the DESIGN menu and click on COLORS. You can choose from the provided color combinations or create your own.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2000" baseline="0" dirty="0" smtClean="0">
              <a:latin typeface="Trebuchet MS" pitchFamily="34" charset="0"/>
            </a:endParaRPr>
          </a:p>
          <a:p>
            <a:pPr defTabSz="4389219"/>
            <a:endParaRPr lang="en-US" sz="2000" dirty="0" smtClean="0">
              <a:latin typeface="Trebuchet MS" pitchFamily="34" charset="0"/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2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3200" b="1" dirty="0">
              <a:latin typeface="Trebuchet MS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91618" y="12200725"/>
            <a:ext cx="3650341" cy="235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 userDrawn="1"/>
        </p:nvSpPr>
        <p:spPr>
          <a:xfrm>
            <a:off x="44487740" y="30588807"/>
            <a:ext cx="9160286" cy="2185208"/>
          </a:xfrm>
          <a:prstGeom prst="rect">
            <a:avLst/>
          </a:prstGeom>
          <a:noFill/>
        </p:spPr>
        <p:txBody>
          <a:bodyPr wrap="square" lIns="91436" tIns="45717" rIns="91436" bIns="45717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© 2013 PosterPresentations.com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2117 Fourth Street ,</a:t>
            </a:r>
            <a:r>
              <a:rPr lang="en-US" sz="3200" baseline="0" dirty="0" smtClean="0">
                <a:solidFill>
                  <a:schemeClr val="bg1"/>
                </a:solidFill>
              </a:rPr>
              <a:t> Unit C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Berkeley CA 94710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</a:t>
            </a:r>
            <a:r>
              <a:rPr lang="en-US" sz="3200" b="1" baseline="0" dirty="0" smtClean="0">
                <a:solidFill>
                  <a:srgbClr val="FFFF00"/>
                </a:solidFill>
              </a:rPr>
              <a:t>posterpresenter@gmail.com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4222126" y="30500133"/>
            <a:ext cx="1005046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44254028" y="4841856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iming>
    <p:tnLst>
      <p:par>
        <p:cTn id="1" dur="indefinite" restart="never" nodeType="tmRoot"/>
      </p:par>
    </p:tnLst>
  </p:timing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34000">
              <a:schemeClr val="tx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438912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484177" y="32232601"/>
            <a:ext cx="2514600" cy="33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2012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-13946601" y="11526118"/>
            <a:ext cx="13577436" cy="81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 userDrawn="1"/>
        </p:nvSpPr>
        <p:spPr>
          <a:xfrm>
            <a:off x="922338" y="5392017"/>
            <a:ext cx="13577436" cy="26736675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5154504" y="5392017"/>
            <a:ext cx="13577436" cy="26736675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29386670" y="5392017"/>
            <a:ext cx="13577436" cy="26736675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>
            <a:off x="-10402388" y="-19596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QUICK DESIGN</a:t>
            </a:r>
            <a:r>
              <a:rPr lang="en-US" sz="6000" b="1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765639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2007 template produces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 36x48 inch professional  poster</a:t>
            </a:r>
            <a:r>
              <a:rPr lang="en-US" sz="3200" smtClean="0">
                <a:latin typeface="Trebuchet MS" pitchFamily="34" charset="0"/>
              </a:rPr>
              <a:t>. You</a:t>
            </a:r>
            <a:r>
              <a:rPr lang="en-US" sz="3200" baseline="0" smtClean="0">
                <a:latin typeface="Trebuchet MS" pitchFamily="34" charset="0"/>
              </a:rPr>
              <a:t> can u</a:t>
            </a:r>
            <a:r>
              <a:rPr lang="en-US" sz="3200" smtClean="0">
                <a:latin typeface="Trebuchet MS" pitchFamily="34" charset="0"/>
              </a:rPr>
              <a:t>se</a:t>
            </a:r>
            <a:r>
              <a:rPr lang="en-US" sz="3200" baseline="0" smtClean="0">
                <a:latin typeface="Trebuchet MS" pitchFamily="34" charset="0"/>
              </a:rPr>
              <a:t> it to create your research poster and </a:t>
            </a:r>
            <a:r>
              <a:rPr lang="en-US" sz="3200" smtClean="0">
                <a:latin typeface="Trebuchet MS" pitchFamily="34" charset="0"/>
              </a:rPr>
              <a:t>save valuable time placing titles, subtitles,</a:t>
            </a:r>
            <a:r>
              <a:rPr lang="en-US" sz="3200" baseline="0" smtClean="0">
                <a:latin typeface="Trebuchet MS" pitchFamily="34" charset="0"/>
              </a:rPr>
              <a:t> text, and graphics</a:t>
            </a:r>
            <a:r>
              <a:rPr lang="en-US" sz="3200" smtClean="0">
                <a:latin typeface="Trebuchet MS" pitchFamily="34" charset="0"/>
              </a:rPr>
              <a:t>. </a:t>
            </a:r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We provide a series of online tutorials that will guide you through the poster design process and answer your poster production questions.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To view our template tutorials, go online to </a:t>
            </a: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 </a:t>
            </a:r>
            <a:r>
              <a:rPr lang="en-US" sz="3200" dirty="0" smtClean="0">
                <a:latin typeface="Trebuchet MS" pitchFamily="34" charset="0"/>
              </a:rPr>
              <a:t>and click on </a:t>
            </a: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HELP DESK.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When</a:t>
            </a:r>
            <a:r>
              <a:rPr lang="en-US" sz="3200" baseline="0" dirty="0" smtClean="0">
                <a:latin typeface="Trebuchet MS" pitchFamily="34" charset="0"/>
              </a:rPr>
              <a:t> you are ready to</a:t>
            </a:r>
            <a:r>
              <a:rPr lang="en-US" sz="3200" dirty="0" smtClean="0">
                <a:latin typeface="Trebuchet MS" pitchFamily="34" charset="0"/>
              </a:rPr>
              <a:t> </a:t>
            </a:r>
            <a:r>
              <a:rPr lang="en-US" sz="3200" baseline="0" dirty="0" smtClean="0">
                <a:latin typeface="Trebuchet MS" pitchFamily="34" charset="0"/>
              </a:rPr>
              <a:t> print your poster</a:t>
            </a:r>
            <a:r>
              <a:rPr lang="en-US" sz="3200" dirty="0" smtClean="0">
                <a:latin typeface="Trebuchet MS" pitchFamily="34" charset="0"/>
              </a:rPr>
              <a:t>,</a:t>
            </a:r>
            <a:r>
              <a:rPr lang="en-US" sz="3200" baseline="0" dirty="0" smtClean="0">
                <a:latin typeface="Trebuchet MS" pitchFamily="34" charset="0"/>
              </a:rPr>
              <a:t> go online to</a:t>
            </a:r>
            <a:r>
              <a:rPr lang="en-US" sz="3600" baseline="0" dirty="0" smtClean="0">
                <a:latin typeface="Trebuchet MS" pitchFamily="34" charset="0"/>
              </a:rPr>
              <a:t> </a:t>
            </a:r>
            <a:r>
              <a:rPr lang="en-US" sz="38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</a:t>
            </a:r>
            <a:r>
              <a:rPr lang="en-US" sz="3800" b="1" dirty="0" smtClean="0">
                <a:solidFill>
                  <a:schemeClr val="bg1"/>
                </a:solidFill>
                <a:latin typeface="Trebuchet MS" pitchFamily="34" charset="0"/>
              </a:rPr>
              <a:t>.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endParaRPr lang="en-US" sz="3200" dirty="0" smtClean="0">
              <a:latin typeface="Trebuchet MS" pitchFamily="34" charset="0"/>
            </a:endParaRPr>
          </a:p>
          <a:p>
            <a:pPr algn="l" defTabSz="3765639"/>
            <a:r>
              <a:rPr lang="en-US" sz="3200" b="1" dirty="0" smtClean="0">
                <a:solidFill>
                  <a:schemeClr val="bg1"/>
                </a:solidFill>
                <a:latin typeface="Trebuchet MS" pitchFamily="34" charset="0"/>
              </a:rPr>
              <a:t>Need</a:t>
            </a:r>
            <a:r>
              <a:rPr lang="en-US" sz="3200" b="1" baseline="0" dirty="0" smtClean="0">
                <a:solidFill>
                  <a:schemeClr val="bg1"/>
                </a:solidFill>
                <a:latin typeface="Trebuchet MS" pitchFamily="34" charset="0"/>
              </a:rPr>
              <a:t> Assistance?  </a:t>
            </a:r>
            <a:r>
              <a:rPr lang="en-US" sz="3800" b="1" baseline="0" dirty="0" smtClean="0">
                <a:solidFill>
                  <a:srgbClr val="FFFF00"/>
                </a:solidFill>
                <a:latin typeface="Trebuchet MS" pitchFamily="34" charset="0"/>
              </a:rPr>
              <a:t>Call  us at </a:t>
            </a:r>
            <a:r>
              <a:rPr lang="en-US" sz="3800" b="1" dirty="0" smtClean="0">
                <a:solidFill>
                  <a:srgbClr val="FFFF00"/>
                </a:solidFill>
                <a:latin typeface="Trebuchet MS" pitchFamily="34" charset="0"/>
              </a:rPr>
              <a:t>1.866.649.3004</a:t>
            </a:r>
          </a:p>
          <a:p>
            <a:pPr algn="l" defTabSz="3765639"/>
            <a:endParaRPr lang="en-US" sz="36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Object Placeholders</a:t>
            </a: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0" marR="0" indent="0" algn="l" defTabSz="376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Using the placeholders</a:t>
            </a:r>
          </a:p>
          <a:p>
            <a:pPr marL="0" marR="0" indent="0" algn="l" defTabSz="376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ebuchet MS" pitchFamily="34" charset="0"/>
              </a:rPr>
              <a:t>To</a:t>
            </a:r>
            <a:r>
              <a:rPr lang="en-US" sz="3200" baseline="0" dirty="0" smtClean="0">
                <a:latin typeface="Trebuchet MS" pitchFamily="34" charset="0"/>
              </a:rPr>
              <a:t> add text, c</a:t>
            </a:r>
            <a:r>
              <a:rPr lang="en-US" sz="3200" dirty="0" smtClean="0">
                <a:latin typeface="Trebuchet MS" pitchFamily="34" charset="0"/>
              </a:rPr>
              <a:t>lick inside</a:t>
            </a:r>
            <a:r>
              <a:rPr lang="en-US" sz="3200" baseline="0" dirty="0" smtClean="0">
                <a:latin typeface="Trebuchet MS" pitchFamily="34" charset="0"/>
              </a:rPr>
              <a:t> a placeholder on the poster and type or paste your text.  To move a placeholder, click it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(to select it).  Place your cursor on its frame, and your cursor will change to this symbol     Click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and drag it to a new location where you can resize it. </a:t>
            </a:r>
          </a:p>
          <a:p>
            <a:pPr defTabSz="3765639"/>
            <a:endParaRPr lang="en-US" sz="3200" dirty="0" smtClean="0">
              <a:latin typeface="Trebuchet MS" pitchFamily="34" charset="0"/>
            </a:endParaRPr>
          </a:p>
          <a:p>
            <a:pPr defTabSz="376563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Section Header placeholder</a:t>
            </a:r>
          </a:p>
          <a:p>
            <a:pPr defTabSz="3765639"/>
            <a:r>
              <a:rPr lang="en-US" sz="3200" baseline="0" dirty="0" smtClean="0">
                <a:latin typeface="Trebuchet MS" pitchFamily="34" charset="0"/>
              </a:rPr>
              <a:t>Click and drag this preformatted section header placeholder to the poster area to add another section header. Use section headers to separate topics or concepts within your presentation. 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Text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preformatted text placeholder to the poster to add a new body of text.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Picture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graphic placeholder onto your poster, size it first, and then click it to add a picture to the poster.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4400" b="1" dirty="0">
              <a:latin typeface="Trebuchet MS" pitchFamily="34" charset="0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-10370486" y="21826400"/>
            <a:ext cx="1001856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pic>
        <p:nvPicPr>
          <p:cNvPr id="5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4326" y="14423539"/>
            <a:ext cx="59055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59" name="Group 58"/>
          <p:cNvGrpSpPr/>
          <p:nvPr userDrawn="1"/>
        </p:nvGrpSpPr>
        <p:grpSpPr>
          <a:xfrm>
            <a:off x="-10239857" y="31696514"/>
            <a:ext cx="9771398" cy="1090621"/>
            <a:chOff x="44242388" y="28054064"/>
            <a:chExt cx="9771398" cy="1090621"/>
          </a:xfrm>
        </p:grpSpPr>
        <p:sp>
          <p:nvSpPr>
            <p:cNvPr id="60" name="Rounded Rectangle 59"/>
            <p:cNvSpPr/>
            <p:nvPr userDrawn="1"/>
          </p:nvSpPr>
          <p:spPr>
            <a:xfrm>
              <a:off x="44242388" y="28054064"/>
              <a:ext cx="9771397" cy="10906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7" descr="http://t2.gstatic.com/images?q=tbn:ANd9GcR4APHC6TT9w54M2zn_pvCiBxUNcspYPoVxirLRphBoJabfSvu7zw">
              <a:hlinkClick r:id="rId4"/>
            </p:cNvPr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341112" y="28126635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62" name="TextBox 61"/>
            <p:cNvSpPr txBox="1"/>
            <p:nvPr userDrawn="1"/>
          </p:nvSpPr>
          <p:spPr>
            <a:xfrm>
              <a:off x="45342598" y="28154090"/>
              <a:ext cx="86711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>
                  <a:solidFill>
                    <a:schemeClr val="tx2"/>
                  </a:solidFill>
                  <a:latin typeface="Trebuchet MS" pitchFamily="34" charset="0"/>
                </a:rPr>
                <a:t>Student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discounts are available on our </a:t>
              </a:r>
              <a:r>
                <a:rPr lang="en-US" sz="2600" baseline="0" dirty="0" err="1" smtClean="0">
                  <a:solidFill>
                    <a:schemeClr val="tx2"/>
                  </a:solidFill>
                  <a:latin typeface="Trebuchet MS" pitchFamily="34" charset="0"/>
                </a:rPr>
                <a:t>Facebook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page.</a:t>
              </a:r>
              <a:b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</a:b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Go to </a:t>
              </a:r>
              <a:r>
                <a:rPr lang="en-US" sz="2600" u="sng" baseline="0" dirty="0" smtClean="0">
                  <a:solidFill>
                    <a:schemeClr val="tx2"/>
                  </a:solidFill>
                  <a:latin typeface="Trebuchet MS" pitchFamily="34" charset="0"/>
                </a:rPr>
                <a:t>PosterPresentations.com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and click on the FB icon. </a:t>
              </a:r>
              <a:endParaRPr lang="en-US" sz="2600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63" name="Straight Connector 62"/>
          <p:cNvCxnSpPr/>
          <p:nvPr userDrawn="1"/>
        </p:nvCxnSpPr>
        <p:spPr>
          <a:xfrm>
            <a:off x="-10370486" y="10512157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 userDrawn="1"/>
        </p:nvSpPr>
        <p:spPr>
          <a:xfrm>
            <a:off x="-10371151" y="18900455"/>
            <a:ext cx="1005840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 userDrawn="1"/>
        </p:nvSpPr>
        <p:spPr>
          <a:xfrm>
            <a:off x="44222126" y="0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QUICK</a:t>
            </a:r>
            <a:r>
              <a:rPr lang="en-US" sz="6000" b="1" baseline="0" dirty="0" smtClean="0">
                <a:solidFill>
                  <a:schemeClr val="bg1"/>
                </a:solidFill>
                <a:latin typeface="Trebuchet MS" pitchFamily="34" charset="0"/>
              </a:rPr>
              <a:t> TIPS</a:t>
            </a:r>
            <a:endParaRPr lang="en-US" sz="6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template requires basic PowerPoint (version 2007 or newer) skills. Below is a list of commonly asked questions specific to this template. </a:t>
            </a:r>
            <a:br>
              <a:rPr lang="en-US" sz="3200" baseline="0" dirty="0" smtClean="0">
                <a:latin typeface="Trebuchet MS" pitchFamily="34" charset="0"/>
              </a:rPr>
            </a:br>
            <a:r>
              <a:rPr lang="en-US" sz="3200" baseline="0" dirty="0" smtClean="0">
                <a:latin typeface="Trebuchet MS" pitchFamily="34" charset="0"/>
              </a:rPr>
              <a:t>If you are using an older version of PowerPoint some template features may not work properly.</a:t>
            </a:r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Template FAQs</a:t>
            </a:r>
            <a:endParaRPr lang="en-US" sz="6000" b="1" baseline="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Verifying the quality of your graphics</a:t>
            </a:r>
          </a:p>
          <a:p>
            <a:pPr defTabSz="2689420"/>
            <a:r>
              <a:rPr lang="en-US" sz="3200" dirty="0" smtClean="0">
                <a:latin typeface="Trebuchet MS" pitchFamily="34" charset="0"/>
              </a:rPr>
              <a:t>Go to the </a:t>
            </a:r>
            <a:r>
              <a:rPr lang="en-US" sz="3200" baseline="0" dirty="0" smtClean="0">
                <a:latin typeface="Trebuchet MS" pitchFamily="34" charset="0"/>
              </a:rPr>
              <a:t>VIEW menu and click on ZOOM to set your preferred magnification. This template is at 100% the size of the final poster. All text and graphics will be printed at 100% their size. To see what your poster will look like when printed, set the zoom to 100% and evaluate the quality of all your graphics before you submit your poster for printing.</a:t>
            </a:r>
            <a:br>
              <a:rPr lang="en-US" sz="3200" baseline="0" dirty="0" smtClean="0">
                <a:latin typeface="Trebuchet MS" pitchFamily="34" charset="0"/>
              </a:rPr>
            </a:br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layout</a:t>
            </a:r>
          </a:p>
          <a:p>
            <a:pPr defTabSz="2689420"/>
            <a:r>
              <a:rPr lang="en-US" sz="3200" dirty="0" smtClean="0">
                <a:latin typeface="Trebuchet MS" pitchFamily="34" charset="0"/>
              </a:rPr>
              <a:t>This template has four </a:t>
            </a:r>
            <a:r>
              <a:rPr lang="en-US" sz="3200" baseline="0" dirty="0" smtClean="0">
                <a:latin typeface="Trebuchet MS" pitchFamily="34" charset="0"/>
              </a:rPr>
              <a:t>different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column layouts.  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your mouse on the background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and click on LAYOUT to see the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 layout options.  The columns in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the provided layouts are fixed and cannot be moved but advanced users can modify any layout by going to VIEW and then SLIDE MASTER.</a:t>
            </a: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Importing text and graphics from external sources</a:t>
            </a: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TEXT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Paste or type your text into a pre-existing placeholder or drag in a new placeholder from the left side of the template. Move it anywhere as needed.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PHOTOS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Drag in a picture placeholder, size it </a:t>
            </a:r>
            <a:r>
              <a:rPr lang="en-US" sz="3200" u="sng" baseline="0" dirty="0" smtClean="0">
                <a:latin typeface="Trebuchet MS" pitchFamily="34" charset="0"/>
              </a:rPr>
              <a:t>first</a:t>
            </a:r>
            <a:r>
              <a:rPr lang="en-US" sz="3200" baseline="0" dirty="0" smtClean="0">
                <a:latin typeface="Trebuchet MS" pitchFamily="34" charset="0"/>
              </a:rPr>
              <a:t>, click in it and insert a photo from the menu.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TABLES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You can copy and paste a table from an external document onto this poster template. To adjust the way the text fits within the cells of a table that has been pasted,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on the table, click FORMAT SHAPE  then click on TEXT BOX and change the INTERNAL MARGIN values to 0.25.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color scheme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To change the color scheme of this template go to the DESIGN menu and click on COLORS. You can choose from the provided color combinations or create your own.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2000" baseline="0" dirty="0" smtClean="0">
              <a:latin typeface="Trebuchet MS" pitchFamily="34" charset="0"/>
            </a:endParaRPr>
          </a:p>
          <a:p>
            <a:pPr defTabSz="4389219"/>
            <a:endParaRPr lang="en-US" sz="2000" dirty="0" smtClean="0">
              <a:latin typeface="Trebuchet MS" pitchFamily="34" charset="0"/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2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3200" b="1" dirty="0">
              <a:latin typeface="Trebuchet MS" pitchFamily="34" charset="0"/>
            </a:endParaRPr>
          </a:p>
        </p:txBody>
      </p:sp>
      <p:pic>
        <p:nvPicPr>
          <p:cNvPr id="68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91618" y="12200725"/>
            <a:ext cx="3650341" cy="235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TextBox 68"/>
          <p:cNvSpPr txBox="1"/>
          <p:nvPr userDrawn="1"/>
        </p:nvSpPr>
        <p:spPr>
          <a:xfrm>
            <a:off x="44487740" y="30588807"/>
            <a:ext cx="9160286" cy="2185208"/>
          </a:xfrm>
          <a:prstGeom prst="rect">
            <a:avLst/>
          </a:prstGeom>
          <a:noFill/>
        </p:spPr>
        <p:txBody>
          <a:bodyPr wrap="square" lIns="91436" tIns="45717" rIns="91436" bIns="45717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© 2013 PosterPresentations.com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2117 Fourth Street ,</a:t>
            </a:r>
            <a:r>
              <a:rPr lang="en-US" sz="3200" baseline="0" dirty="0" smtClean="0">
                <a:solidFill>
                  <a:schemeClr val="bg1"/>
                </a:solidFill>
              </a:rPr>
              <a:t> Unit C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Berkeley CA 94710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</a:t>
            </a:r>
            <a:r>
              <a:rPr lang="en-US" sz="3200" b="1" baseline="0" dirty="0" smtClean="0">
                <a:solidFill>
                  <a:srgbClr val="FFFF00"/>
                </a:solidFill>
              </a:rPr>
              <a:t>posterpresenter@gmail.com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cxnSp>
        <p:nvCxnSpPr>
          <p:cNvPr id="70" name="Straight Connector 69"/>
          <p:cNvCxnSpPr/>
          <p:nvPr userDrawn="1"/>
        </p:nvCxnSpPr>
        <p:spPr>
          <a:xfrm>
            <a:off x="44222126" y="30500133"/>
            <a:ext cx="1005046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>
            <a:off x="44254028" y="4841856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iming>
    <p:tnLst>
      <p:par>
        <p:cTn id="1" dur="indefinite" restart="never" nodeType="tmRoot"/>
      </p:par>
    </p:tnLst>
  </p:timing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34000">
              <a:schemeClr val="tx2">
                <a:lumMod val="40000"/>
                <a:lumOff val="6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438912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484177" y="32232601"/>
            <a:ext cx="2514600" cy="33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2012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922338" y="5257800"/>
            <a:ext cx="10050462" cy="26736675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32918400" y="5257800"/>
            <a:ext cx="10050462" cy="26736675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1583194" y="5267325"/>
            <a:ext cx="20724813" cy="26736675"/>
          </a:xfrm>
          <a:prstGeom prst="roundRect">
            <a:avLst>
              <a:gd name="adj" fmla="val 2853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-10402388" y="-19596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QUICK DESIGN</a:t>
            </a:r>
            <a:r>
              <a:rPr lang="en-US" sz="6000" b="1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765639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2007 template produces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 36x48 inch professional  poster</a:t>
            </a:r>
            <a:r>
              <a:rPr lang="en-US" sz="3200" smtClean="0">
                <a:latin typeface="Trebuchet MS" pitchFamily="34" charset="0"/>
              </a:rPr>
              <a:t>. You</a:t>
            </a:r>
            <a:r>
              <a:rPr lang="en-US" sz="3200" baseline="0" smtClean="0">
                <a:latin typeface="Trebuchet MS" pitchFamily="34" charset="0"/>
              </a:rPr>
              <a:t> can u</a:t>
            </a:r>
            <a:r>
              <a:rPr lang="en-US" sz="3200" smtClean="0">
                <a:latin typeface="Trebuchet MS" pitchFamily="34" charset="0"/>
              </a:rPr>
              <a:t>se</a:t>
            </a:r>
            <a:r>
              <a:rPr lang="en-US" sz="3200" baseline="0" smtClean="0">
                <a:latin typeface="Trebuchet MS" pitchFamily="34" charset="0"/>
              </a:rPr>
              <a:t> it to create your research poster and </a:t>
            </a:r>
            <a:r>
              <a:rPr lang="en-US" sz="3200" smtClean="0">
                <a:latin typeface="Trebuchet MS" pitchFamily="34" charset="0"/>
              </a:rPr>
              <a:t>save valuable time placing titles, subtitles,</a:t>
            </a:r>
            <a:r>
              <a:rPr lang="en-US" sz="3200" baseline="0" smtClean="0">
                <a:latin typeface="Trebuchet MS" pitchFamily="34" charset="0"/>
              </a:rPr>
              <a:t> text, and graphics</a:t>
            </a:r>
            <a:r>
              <a:rPr lang="en-US" sz="3200" smtClean="0">
                <a:latin typeface="Trebuchet MS" pitchFamily="34" charset="0"/>
              </a:rPr>
              <a:t>. </a:t>
            </a:r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We provide a series of online tutorials that will guide you through the poster design process and answer your poster production questions.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To view our template tutorials, go online to </a:t>
            </a: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 </a:t>
            </a:r>
            <a:r>
              <a:rPr lang="en-US" sz="3200" dirty="0" smtClean="0">
                <a:latin typeface="Trebuchet MS" pitchFamily="34" charset="0"/>
              </a:rPr>
              <a:t>and click on </a:t>
            </a: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HELP DESK.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When</a:t>
            </a:r>
            <a:r>
              <a:rPr lang="en-US" sz="3200" baseline="0" dirty="0" smtClean="0">
                <a:latin typeface="Trebuchet MS" pitchFamily="34" charset="0"/>
              </a:rPr>
              <a:t> you are ready to</a:t>
            </a:r>
            <a:r>
              <a:rPr lang="en-US" sz="3200" dirty="0" smtClean="0">
                <a:latin typeface="Trebuchet MS" pitchFamily="34" charset="0"/>
              </a:rPr>
              <a:t> </a:t>
            </a:r>
            <a:r>
              <a:rPr lang="en-US" sz="3200" baseline="0" dirty="0" smtClean="0">
                <a:latin typeface="Trebuchet MS" pitchFamily="34" charset="0"/>
              </a:rPr>
              <a:t> print your poster</a:t>
            </a:r>
            <a:r>
              <a:rPr lang="en-US" sz="3200" dirty="0" smtClean="0">
                <a:latin typeface="Trebuchet MS" pitchFamily="34" charset="0"/>
              </a:rPr>
              <a:t>,</a:t>
            </a:r>
            <a:r>
              <a:rPr lang="en-US" sz="3200" baseline="0" dirty="0" smtClean="0">
                <a:latin typeface="Trebuchet MS" pitchFamily="34" charset="0"/>
              </a:rPr>
              <a:t> go online to</a:t>
            </a:r>
            <a:r>
              <a:rPr lang="en-US" sz="3600" baseline="0" dirty="0" smtClean="0">
                <a:latin typeface="Trebuchet MS" pitchFamily="34" charset="0"/>
              </a:rPr>
              <a:t> </a:t>
            </a:r>
            <a:r>
              <a:rPr lang="en-US" sz="38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</a:t>
            </a:r>
            <a:r>
              <a:rPr lang="en-US" sz="3800" b="1" dirty="0" smtClean="0">
                <a:solidFill>
                  <a:schemeClr val="bg1"/>
                </a:solidFill>
                <a:latin typeface="Trebuchet MS" pitchFamily="34" charset="0"/>
              </a:rPr>
              <a:t>.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endParaRPr lang="en-US" sz="3200" dirty="0" smtClean="0">
              <a:latin typeface="Trebuchet MS" pitchFamily="34" charset="0"/>
            </a:endParaRPr>
          </a:p>
          <a:p>
            <a:pPr algn="l" defTabSz="3765639"/>
            <a:r>
              <a:rPr lang="en-US" sz="3200" b="1" dirty="0" smtClean="0">
                <a:solidFill>
                  <a:schemeClr val="bg1"/>
                </a:solidFill>
                <a:latin typeface="Trebuchet MS" pitchFamily="34" charset="0"/>
              </a:rPr>
              <a:t>Need</a:t>
            </a:r>
            <a:r>
              <a:rPr lang="en-US" sz="3200" b="1" baseline="0" dirty="0" smtClean="0">
                <a:solidFill>
                  <a:schemeClr val="bg1"/>
                </a:solidFill>
                <a:latin typeface="Trebuchet MS" pitchFamily="34" charset="0"/>
              </a:rPr>
              <a:t> Assistance?  </a:t>
            </a:r>
            <a:r>
              <a:rPr lang="en-US" sz="3800" b="1" baseline="0" dirty="0" smtClean="0">
                <a:solidFill>
                  <a:srgbClr val="FFFF00"/>
                </a:solidFill>
                <a:latin typeface="Trebuchet MS" pitchFamily="34" charset="0"/>
              </a:rPr>
              <a:t>Call  us at </a:t>
            </a:r>
            <a:r>
              <a:rPr lang="en-US" sz="3800" b="1" dirty="0" smtClean="0">
                <a:solidFill>
                  <a:srgbClr val="FFFF00"/>
                </a:solidFill>
                <a:latin typeface="Trebuchet MS" pitchFamily="34" charset="0"/>
              </a:rPr>
              <a:t>1.866.649.3004</a:t>
            </a:r>
          </a:p>
          <a:p>
            <a:pPr algn="l" defTabSz="3765639"/>
            <a:endParaRPr lang="en-US" sz="36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Object Placeholders</a:t>
            </a: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0" marR="0" indent="0" algn="l" defTabSz="376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Using the placeholders</a:t>
            </a:r>
          </a:p>
          <a:p>
            <a:pPr marL="0" marR="0" indent="0" algn="l" defTabSz="376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Trebuchet MS" pitchFamily="34" charset="0"/>
              </a:rPr>
              <a:t>To</a:t>
            </a:r>
            <a:r>
              <a:rPr lang="en-US" sz="3200" baseline="0" dirty="0" smtClean="0">
                <a:latin typeface="Trebuchet MS" pitchFamily="34" charset="0"/>
              </a:rPr>
              <a:t> add text, c</a:t>
            </a:r>
            <a:r>
              <a:rPr lang="en-US" sz="3200" dirty="0" smtClean="0">
                <a:latin typeface="Trebuchet MS" pitchFamily="34" charset="0"/>
              </a:rPr>
              <a:t>lick inside</a:t>
            </a:r>
            <a:r>
              <a:rPr lang="en-US" sz="3200" baseline="0" dirty="0" smtClean="0">
                <a:latin typeface="Trebuchet MS" pitchFamily="34" charset="0"/>
              </a:rPr>
              <a:t> a placeholder on the poster and type or paste your text.  To move a placeholder, click it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(to select it).  Place your cursor on its frame, and your cursor will change to this symbol     Click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and drag it to a new location where you can resize it. </a:t>
            </a:r>
          </a:p>
          <a:p>
            <a:pPr defTabSz="3765639"/>
            <a:endParaRPr lang="en-US" sz="3200" dirty="0" smtClean="0">
              <a:latin typeface="Trebuchet MS" pitchFamily="34" charset="0"/>
            </a:endParaRPr>
          </a:p>
          <a:p>
            <a:pPr defTabSz="376563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Section Header placeholder</a:t>
            </a:r>
          </a:p>
          <a:p>
            <a:pPr defTabSz="3765639"/>
            <a:r>
              <a:rPr lang="en-US" sz="3200" baseline="0" dirty="0" smtClean="0">
                <a:latin typeface="Trebuchet MS" pitchFamily="34" charset="0"/>
              </a:rPr>
              <a:t>Click and drag this preformatted section header placeholder to the poster area to add another section header. Use section headers to separate topics or concepts within your presentation. 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Text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preformatted text placeholder to the poster to add a new body of text.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Picture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graphic placeholder onto your poster, size it first, and then click it to add a picture to the poster.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4400" b="1" dirty="0">
              <a:latin typeface="Trebuchet MS" pitchFamily="34" charset="0"/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-10370486" y="21826400"/>
            <a:ext cx="1001856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pic>
        <p:nvPicPr>
          <p:cNvPr id="57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64326" y="14423539"/>
            <a:ext cx="59055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grpSp>
        <p:nvGrpSpPr>
          <p:cNvPr id="58" name="Group 57"/>
          <p:cNvGrpSpPr/>
          <p:nvPr userDrawn="1"/>
        </p:nvGrpSpPr>
        <p:grpSpPr>
          <a:xfrm>
            <a:off x="-10239857" y="31696514"/>
            <a:ext cx="9771398" cy="1090621"/>
            <a:chOff x="44242388" y="28054064"/>
            <a:chExt cx="9771398" cy="1090621"/>
          </a:xfrm>
        </p:grpSpPr>
        <p:sp>
          <p:nvSpPr>
            <p:cNvPr id="59" name="Rounded Rectangle 58"/>
            <p:cNvSpPr/>
            <p:nvPr userDrawn="1"/>
          </p:nvSpPr>
          <p:spPr>
            <a:xfrm>
              <a:off x="44242388" y="28054064"/>
              <a:ext cx="9771397" cy="10906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7" descr="http://t2.gstatic.com/images?q=tbn:ANd9GcR4APHC6TT9w54M2zn_pvCiBxUNcspYPoVxirLRphBoJabfSvu7zw">
              <a:hlinkClick r:id="rId4"/>
            </p:cNvPr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341112" y="28126635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61" name="TextBox 60"/>
            <p:cNvSpPr txBox="1"/>
            <p:nvPr userDrawn="1"/>
          </p:nvSpPr>
          <p:spPr>
            <a:xfrm>
              <a:off x="45342598" y="28154090"/>
              <a:ext cx="86711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>
                  <a:solidFill>
                    <a:schemeClr val="tx2"/>
                  </a:solidFill>
                  <a:latin typeface="Trebuchet MS" pitchFamily="34" charset="0"/>
                </a:rPr>
                <a:t>Student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discounts are available on our </a:t>
              </a:r>
              <a:r>
                <a:rPr lang="en-US" sz="2600" baseline="0" dirty="0" err="1" smtClean="0">
                  <a:solidFill>
                    <a:schemeClr val="tx2"/>
                  </a:solidFill>
                  <a:latin typeface="Trebuchet MS" pitchFamily="34" charset="0"/>
                </a:rPr>
                <a:t>Facebook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page.</a:t>
              </a:r>
              <a:b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</a:b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Go to </a:t>
              </a:r>
              <a:r>
                <a:rPr lang="en-US" sz="2600" u="sng" baseline="0" dirty="0" smtClean="0">
                  <a:solidFill>
                    <a:schemeClr val="tx2"/>
                  </a:solidFill>
                  <a:latin typeface="Trebuchet MS" pitchFamily="34" charset="0"/>
                </a:rPr>
                <a:t>PosterPresentations.com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and click on the FB icon. </a:t>
              </a:r>
              <a:endParaRPr lang="en-US" sz="2600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62" name="Straight Connector 61"/>
          <p:cNvCxnSpPr/>
          <p:nvPr userDrawn="1"/>
        </p:nvCxnSpPr>
        <p:spPr>
          <a:xfrm>
            <a:off x="-10370486" y="10512157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 userDrawn="1"/>
        </p:nvSpPr>
        <p:spPr>
          <a:xfrm>
            <a:off x="-10371151" y="18900455"/>
            <a:ext cx="1005840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 userDrawn="1"/>
        </p:nvSpPr>
        <p:spPr>
          <a:xfrm>
            <a:off x="44222126" y="0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QUICK</a:t>
            </a:r>
            <a:r>
              <a:rPr lang="en-US" sz="6000" b="1" baseline="0" dirty="0" smtClean="0">
                <a:solidFill>
                  <a:schemeClr val="bg1"/>
                </a:solidFill>
                <a:latin typeface="Trebuchet MS" pitchFamily="34" charset="0"/>
              </a:rPr>
              <a:t> TIPS</a:t>
            </a:r>
            <a:endParaRPr lang="en-US" sz="6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template requires basic PowerPoint (version 2007 or newer) skills. Below is a list of commonly asked questions specific to this template. </a:t>
            </a:r>
            <a:br>
              <a:rPr lang="en-US" sz="3200" baseline="0" dirty="0" smtClean="0">
                <a:latin typeface="Trebuchet MS" pitchFamily="34" charset="0"/>
              </a:rPr>
            </a:br>
            <a:r>
              <a:rPr lang="en-US" sz="3200" baseline="0" dirty="0" smtClean="0">
                <a:latin typeface="Trebuchet MS" pitchFamily="34" charset="0"/>
              </a:rPr>
              <a:t>If you are using an older version of PowerPoint some template features may not work properly.</a:t>
            </a:r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rebuchet MS" pitchFamily="34" charset="0"/>
              </a:rPr>
              <a:t>Template FAQs</a:t>
            </a:r>
            <a:endParaRPr lang="en-US" sz="6000" b="1" baseline="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Verifying the quality of your graphics</a:t>
            </a:r>
          </a:p>
          <a:p>
            <a:pPr defTabSz="2689420"/>
            <a:r>
              <a:rPr lang="en-US" sz="3200" dirty="0" smtClean="0">
                <a:latin typeface="Trebuchet MS" pitchFamily="34" charset="0"/>
              </a:rPr>
              <a:t>Go to the </a:t>
            </a:r>
            <a:r>
              <a:rPr lang="en-US" sz="3200" baseline="0" dirty="0" smtClean="0">
                <a:latin typeface="Trebuchet MS" pitchFamily="34" charset="0"/>
              </a:rPr>
              <a:t>VIEW menu and click on ZOOM to set your preferred magnification. This template is at 100% the size of the final poster. All text and graphics will be printed at 100% their size. To see what your poster will look like when printed, set the zoom to 100% and evaluate the quality of all your graphics before you submit your poster for printing.</a:t>
            </a:r>
            <a:br>
              <a:rPr lang="en-US" sz="3200" baseline="0" dirty="0" smtClean="0">
                <a:latin typeface="Trebuchet MS" pitchFamily="34" charset="0"/>
              </a:rPr>
            </a:br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layout</a:t>
            </a:r>
          </a:p>
          <a:p>
            <a:pPr defTabSz="2689420"/>
            <a:r>
              <a:rPr lang="en-US" sz="3200" dirty="0" smtClean="0">
                <a:latin typeface="Trebuchet MS" pitchFamily="34" charset="0"/>
              </a:rPr>
              <a:t>This template has four </a:t>
            </a:r>
            <a:r>
              <a:rPr lang="en-US" sz="3200" baseline="0" dirty="0" smtClean="0">
                <a:latin typeface="Trebuchet MS" pitchFamily="34" charset="0"/>
              </a:rPr>
              <a:t>different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column layouts.  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your mouse on the background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and click on LAYOUT to see the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 layout options.  The columns in 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the provided layouts are fixed and cannot be moved but advanced users can modify any layout by going to VIEW and then SLIDE MASTER.</a:t>
            </a: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marL="0" marR="0" indent="0" algn="l" defTabSz="26894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Importing text and graphics from external sources</a:t>
            </a: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TEXT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Paste or type your text into a pre-existing placeholder or drag in a new placeholder from the left side of the template. Move it anywhere as needed.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PHOTOS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Drag in a picture placeholder, size it </a:t>
            </a:r>
            <a:r>
              <a:rPr lang="en-US" sz="3200" u="sng" baseline="0" dirty="0" smtClean="0">
                <a:latin typeface="Trebuchet MS" pitchFamily="34" charset="0"/>
              </a:rPr>
              <a:t>first</a:t>
            </a:r>
            <a:r>
              <a:rPr lang="en-US" sz="3200" baseline="0" dirty="0" smtClean="0">
                <a:latin typeface="Trebuchet MS" pitchFamily="34" charset="0"/>
              </a:rPr>
              <a:t>, click in it and insert a photo from the menu.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u="sng" baseline="0" dirty="0" smtClean="0">
                <a:latin typeface="Trebuchet MS" pitchFamily="34" charset="0"/>
              </a:rPr>
              <a:t>TABLES</a:t>
            </a:r>
            <a:r>
              <a:rPr lang="en-US" sz="3200" b="1" u="none" baseline="0" dirty="0" smtClean="0">
                <a:latin typeface="Trebuchet MS" pitchFamily="34" charset="0"/>
              </a:rPr>
              <a:t>: </a:t>
            </a:r>
            <a:r>
              <a:rPr lang="en-US" sz="3200" baseline="0" dirty="0" smtClean="0">
                <a:latin typeface="Trebuchet MS" pitchFamily="34" charset="0"/>
              </a:rPr>
              <a:t>You can copy and paste a table from an external document onto this poster template. To adjust the way the text fits within the cells of a table that has been pasted,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on the table, click FORMAT SHAPE  then click on TEXT BOX and change the INTERNAL MARGIN values to 0.25.</a:t>
            </a: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endParaRPr lang="en-US" sz="3200" baseline="0" dirty="0" smtClean="0">
              <a:latin typeface="Trebuchet MS" pitchFamily="34" charset="0"/>
            </a:endParaRPr>
          </a:p>
          <a:p>
            <a:pPr defTabSz="268942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color scheme</a:t>
            </a:r>
          </a:p>
          <a:p>
            <a:pPr defTabSz="2689420"/>
            <a:r>
              <a:rPr lang="en-US" sz="3200" baseline="0" dirty="0" smtClean="0">
                <a:latin typeface="Trebuchet MS" pitchFamily="34" charset="0"/>
              </a:rPr>
              <a:t>To change the color scheme of this template go to the DESIGN menu and click on COLORS. You can choose from the provided color combinations or create your own.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2000" baseline="0" dirty="0" smtClean="0">
              <a:latin typeface="Trebuchet MS" pitchFamily="34" charset="0"/>
            </a:endParaRPr>
          </a:p>
          <a:p>
            <a:pPr defTabSz="4389219"/>
            <a:endParaRPr lang="en-US" sz="2000" dirty="0" smtClean="0">
              <a:latin typeface="Trebuchet MS" pitchFamily="34" charset="0"/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2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3200" b="1" dirty="0">
              <a:latin typeface="Trebuchet MS" pitchFamily="34" charset="0"/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491618" y="12200725"/>
            <a:ext cx="3650341" cy="235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TextBox 70"/>
          <p:cNvSpPr txBox="1"/>
          <p:nvPr userDrawn="1"/>
        </p:nvSpPr>
        <p:spPr>
          <a:xfrm>
            <a:off x="44487740" y="30588807"/>
            <a:ext cx="9160286" cy="2185208"/>
          </a:xfrm>
          <a:prstGeom prst="rect">
            <a:avLst/>
          </a:prstGeom>
          <a:noFill/>
        </p:spPr>
        <p:txBody>
          <a:bodyPr wrap="square" lIns="91436" tIns="45717" rIns="91436" bIns="45717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© 2013 PosterPresentations.com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2117 Fourth Street ,</a:t>
            </a:r>
            <a:r>
              <a:rPr lang="en-US" sz="3200" baseline="0" dirty="0" smtClean="0">
                <a:solidFill>
                  <a:schemeClr val="bg1"/>
                </a:solidFill>
              </a:rPr>
              <a:t> Unit C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Berkeley CA 94710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</a:t>
            </a:r>
            <a:r>
              <a:rPr lang="en-US" sz="3200" b="1" baseline="0" dirty="0" smtClean="0">
                <a:solidFill>
                  <a:srgbClr val="FFFF00"/>
                </a:solidFill>
              </a:rPr>
              <a:t>posterpresenter@gmail.com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>
            <a:off x="44222126" y="30500133"/>
            <a:ext cx="1005046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>
            <a:off x="44254028" y="4841856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Picture Placeholder 520" descr="CTL_wordmark_Horiz.gif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422" b="-128422"/>
          <a:stretch>
            <a:fillRect/>
          </a:stretch>
        </p:blipFill>
        <p:spPr>
          <a:xfrm>
            <a:off x="38541445" y="845693"/>
            <a:ext cx="4419600" cy="2514600"/>
          </a:xfrm>
          <a:solidFill>
            <a:srgbClr val="FFFFFF"/>
          </a:solidFill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04188" y="6378481"/>
            <a:ext cx="10056813" cy="8328412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600" dirty="0" smtClean="0"/>
              <a:t>Can Team-Based Learning (TBL) be </a:t>
            </a:r>
            <a:r>
              <a:rPr lang="en-US" sz="3600" dirty="0" smtClean="0"/>
              <a:t>used </a:t>
            </a:r>
            <a:r>
              <a:rPr lang="en-US" sz="3600" dirty="0" smtClean="0"/>
              <a:t>successfully in Computer Science classes?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600" dirty="0" smtClean="0"/>
              <a:t>Can Team-based learning lead to increased </a:t>
            </a:r>
            <a:r>
              <a:rPr lang="en-US" sz="3600" dirty="0"/>
              <a:t>engagement in the classroom and </a:t>
            </a:r>
            <a:r>
              <a:rPr lang="en-US" sz="3600" dirty="0" smtClean="0"/>
              <a:t>an overall improved understanding?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600" dirty="0" smtClean="0"/>
              <a:t>Can the benefits of TBL be evaluated using ‘traditional’ metrics such as performance on programming assignments?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600" dirty="0" smtClean="0"/>
              <a:t>What do students think about TBL in the classroom? 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u="none" dirty="0" smtClean="0"/>
              <a:t>The Teaching and Learning Question</a:t>
            </a:r>
            <a:endParaRPr lang="en-US" u="none" dirty="0"/>
          </a:p>
        </p:txBody>
      </p:sp>
      <p:pic>
        <p:nvPicPr>
          <p:cNvPr id="513" name="Picture Placeholder 512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5381" r="15381"/>
          <a:stretch>
            <a:fillRect/>
          </a:stretch>
        </p:blipFill>
        <p:spPr>
          <a:xfrm>
            <a:off x="904188" y="846486"/>
            <a:ext cx="4419600" cy="2514600"/>
          </a:xfrm>
          <a:solidFill>
            <a:schemeClr val="bg1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922339" y="14612563"/>
            <a:ext cx="10050462" cy="754045"/>
          </a:xfrm>
        </p:spPr>
        <p:txBody>
          <a:bodyPr/>
          <a:lstStyle/>
          <a:p>
            <a:r>
              <a:rPr lang="en-US" u="none" dirty="0" smtClean="0"/>
              <a:t>Knowledge Base and Context</a:t>
            </a:r>
            <a:endParaRPr lang="en-US" u="non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1587165" y="6378481"/>
            <a:ext cx="10048874" cy="24425126"/>
          </a:xfrm>
        </p:spPr>
        <p:txBody>
          <a:bodyPr/>
          <a:lstStyle/>
          <a:p>
            <a:r>
              <a:rPr lang="en-US" sz="3400" dirty="0" smtClean="0"/>
              <a:t>Evaluate the benefits of TBL in </a:t>
            </a:r>
            <a:r>
              <a:rPr lang="en-US" sz="3400" dirty="0"/>
              <a:t>the </a:t>
            </a:r>
            <a:r>
              <a:rPr lang="en-US" sz="3400" dirty="0" smtClean="0"/>
              <a:t> </a:t>
            </a:r>
            <a:r>
              <a:rPr lang="en-US" sz="3400" i="1" dirty="0" smtClean="0"/>
              <a:t>Object </a:t>
            </a:r>
            <a:r>
              <a:rPr lang="en-US" sz="3400" i="1" dirty="0"/>
              <a:t>Oriented Program Development </a:t>
            </a:r>
            <a:r>
              <a:rPr lang="en-US" sz="3400" i="1" dirty="0" smtClean="0"/>
              <a:t>in </a:t>
            </a:r>
            <a:r>
              <a:rPr lang="en-US" sz="3400" i="1" dirty="0" smtClean="0"/>
              <a:t>C</a:t>
            </a:r>
            <a:r>
              <a:rPr lang="en-US" sz="3400" dirty="0" smtClean="0"/>
              <a:t> (</a:t>
            </a:r>
            <a:r>
              <a:rPr lang="en-US" sz="3400" dirty="0"/>
              <a:t>COMPSCI 253) </a:t>
            </a:r>
            <a:r>
              <a:rPr lang="en-US" sz="3400" dirty="0" smtClean="0"/>
              <a:t>class by comparing the offering in </a:t>
            </a:r>
            <a:r>
              <a:rPr lang="en-US" sz="3400" b="1" dirty="0" smtClean="0"/>
              <a:t>Spring 2011 (without TBL)</a:t>
            </a:r>
            <a:r>
              <a:rPr lang="en-US" sz="3400" dirty="0" smtClean="0"/>
              <a:t> with the offering in </a:t>
            </a:r>
            <a:r>
              <a:rPr lang="en-US" sz="3400" b="1" dirty="0" smtClean="0"/>
              <a:t>2012 and 2013 (with TBL)</a:t>
            </a:r>
            <a:r>
              <a:rPr lang="en-US" sz="3400" dirty="0" smtClean="0"/>
              <a:t>.  </a:t>
            </a:r>
            <a:endParaRPr lang="en-US" sz="3400" dirty="0" smtClean="0"/>
          </a:p>
          <a:p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 smtClean="0"/>
              <a:t>Individual quiz (IRAT) followed by the Team quiz (TRAT)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b="1" dirty="0" smtClean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b="1" dirty="0" smtClean="0"/>
              <a:t>Team-based </a:t>
            </a:r>
            <a:r>
              <a:rPr lang="en-US" sz="3400" b="1" dirty="0"/>
              <a:t>problem solving </a:t>
            </a:r>
            <a:r>
              <a:rPr lang="en-US" sz="3400" dirty="0"/>
              <a:t>- Identify multiple approaches to a problem and then pick the optimal </a:t>
            </a:r>
            <a:r>
              <a:rPr lang="en-US" sz="3400" dirty="0" smtClean="0"/>
              <a:t>approach based </a:t>
            </a:r>
            <a:r>
              <a:rPr lang="en-US" sz="3400" dirty="0"/>
              <a:t>on a detailed analysis of the strengths and weakness of this approach. </a:t>
            </a: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b="1" dirty="0" smtClean="0"/>
              <a:t>Evaluate </a:t>
            </a:r>
            <a:r>
              <a:rPr lang="en-US" sz="3400" b="1" dirty="0" smtClean="0"/>
              <a:t>the performance</a:t>
            </a:r>
            <a:r>
              <a:rPr lang="en-US" sz="3400" dirty="0" smtClean="0"/>
              <a:t> of students on the </a:t>
            </a:r>
            <a:r>
              <a:rPr lang="en-US" sz="3400" b="1" dirty="0" smtClean="0"/>
              <a:t>programming assignments</a:t>
            </a:r>
            <a:r>
              <a:rPr lang="en-US" sz="3400" dirty="0" smtClean="0"/>
              <a:t> that are large, complex and require about </a:t>
            </a:r>
            <a:r>
              <a:rPr lang="en-US" sz="3400" i="1" dirty="0" smtClean="0"/>
              <a:t>two weeks</a:t>
            </a:r>
            <a:r>
              <a:rPr lang="en-US" sz="3400" b="1" dirty="0" smtClean="0"/>
              <a:t> </a:t>
            </a:r>
            <a:r>
              <a:rPr lang="en-US" sz="3400" dirty="0" smtClean="0"/>
              <a:t>to complete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/>
              <a:t>Examine the use of clickers (through </a:t>
            </a:r>
            <a:r>
              <a:rPr lang="en-US" sz="3400" i="1" dirty="0" err="1"/>
              <a:t>socrative</a:t>
            </a:r>
            <a:r>
              <a:rPr lang="en-US" sz="3400" dirty="0"/>
              <a:t>) to get quick, real-time feedback in </a:t>
            </a:r>
            <a:r>
              <a:rPr lang="en-US" sz="3400" dirty="0" smtClean="0"/>
              <a:t>class</a:t>
            </a:r>
            <a:endParaRPr lang="en-US" sz="3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u="none" dirty="0" smtClean="0"/>
              <a:t>Approach</a:t>
            </a:r>
            <a:endParaRPr lang="en-US" u="non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u="none" dirty="0" smtClean="0"/>
              <a:t>Findings</a:t>
            </a:r>
            <a:endParaRPr lang="en-US" u="non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u="none" dirty="0" smtClean="0"/>
              <a:t>Conclusions</a:t>
            </a:r>
            <a:endParaRPr lang="en-US" u="non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32914027" y="6378481"/>
            <a:ext cx="10047018" cy="9104009"/>
          </a:xfrm>
        </p:spPr>
        <p:txBody>
          <a:bodyPr/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600" dirty="0" smtClean="0"/>
              <a:t>Team-based learning has a </a:t>
            </a:r>
            <a:r>
              <a:rPr lang="en-US" sz="3600" b="1" dirty="0" smtClean="0"/>
              <a:t>statistically significant </a:t>
            </a:r>
            <a:r>
              <a:rPr lang="en-US" sz="3600" dirty="0" smtClean="0"/>
              <a:t>impact on student performance in 3 of the 5 programming assignments  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600" dirty="0" smtClean="0"/>
              <a:t>The mid-semester student survey indicated that </a:t>
            </a:r>
            <a:r>
              <a:rPr lang="en-US" sz="3600" b="1" dirty="0" smtClean="0"/>
              <a:t>88% of the students</a:t>
            </a:r>
            <a:r>
              <a:rPr lang="en-US" sz="3600" dirty="0" smtClean="0"/>
              <a:t> thought that the team-based learning activitie</a:t>
            </a:r>
            <a:r>
              <a:rPr lang="en-US" sz="3600" dirty="0" smtClean="0"/>
              <a:t>s such as individual quizzes, team quizzes and in-class </a:t>
            </a:r>
            <a:r>
              <a:rPr lang="en-US" sz="3600" b="1" dirty="0" smtClean="0"/>
              <a:t>team activities benefited them</a:t>
            </a:r>
            <a:r>
              <a:rPr lang="en-US" sz="3600" dirty="0" smtClean="0"/>
              <a:t> and helped them understand the material better.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600" dirty="0" smtClean="0"/>
              <a:t>As expected, students performed </a:t>
            </a:r>
            <a:r>
              <a:rPr lang="en-US" sz="3600" b="1" dirty="0" smtClean="0"/>
              <a:t>better on the TRAT</a:t>
            </a:r>
            <a:r>
              <a:rPr lang="en-US" sz="3600" dirty="0" smtClean="0"/>
              <a:t> as compared to the IRAT in Spring 2012 and Spring 2013 </a:t>
            </a:r>
          </a:p>
          <a:p>
            <a:pPr marL="571500" indent="-571500">
              <a:buFont typeface="Wingdings" pitchFamily="2" charset="2"/>
              <a:buChar char="§"/>
            </a:pPr>
            <a:r>
              <a:rPr lang="en-US" sz="3600" dirty="0" smtClean="0"/>
              <a:t>A </a:t>
            </a:r>
            <a:r>
              <a:rPr lang="en-US" sz="3600" i="1" dirty="0" smtClean="0"/>
              <a:t>new approach needs to be found for the debugging assignment</a:t>
            </a:r>
            <a:r>
              <a:rPr lang="en-US" sz="3600" dirty="0" smtClean="0"/>
              <a:t>, since the students  performed worse for the TBL offerings</a:t>
            </a:r>
            <a:endParaRPr lang="en-US" sz="36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32914027" y="15620266"/>
            <a:ext cx="10047018" cy="754045"/>
          </a:xfrm>
        </p:spPr>
        <p:txBody>
          <a:bodyPr/>
          <a:lstStyle/>
          <a:p>
            <a:r>
              <a:rPr lang="en-US" u="none" dirty="0" smtClean="0"/>
              <a:t>Transferability</a:t>
            </a:r>
            <a:endParaRPr lang="en-US" u="none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32914027" y="16358930"/>
            <a:ext cx="10052050" cy="866081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3600" dirty="0" smtClean="0"/>
              <a:t>The flipped nature of the classroom requires students to be prepared for the weekly quizzes and seems to lead to </a:t>
            </a:r>
            <a:r>
              <a:rPr lang="en-US" sz="3600" b="1" dirty="0" smtClean="0"/>
              <a:t>engaged discussions and thoughtful questions in class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3600" dirty="0" smtClean="0"/>
              <a:t>Team-based activities in the classroom foster engaged learning and allows future computer scientists to learn how to work in teams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3600" dirty="0" smtClean="0"/>
              <a:t>In-class activities allow students to apply their knowledge and gain a better understanding of the concepts rather than just hearing about them in class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3600" dirty="0"/>
              <a:t>Team-Based Learning is </a:t>
            </a:r>
            <a:r>
              <a:rPr lang="en-US" sz="3600" b="1" dirty="0"/>
              <a:t>perfectly suited</a:t>
            </a:r>
            <a:r>
              <a:rPr lang="en-US" sz="3600" dirty="0"/>
              <a:t> for Computer Science courses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3600" b="1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9"/>
          </p:nvPr>
        </p:nvSpPr>
        <p:spPr>
          <a:xfrm>
            <a:off x="32914027" y="24163432"/>
            <a:ext cx="10047018" cy="754045"/>
          </a:xfrm>
        </p:spPr>
        <p:txBody>
          <a:bodyPr/>
          <a:lstStyle/>
          <a:p>
            <a:r>
              <a:rPr lang="en-US" u="none" dirty="0" smtClean="0"/>
              <a:t>References</a:t>
            </a:r>
            <a:endParaRPr lang="en-US" u="none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>
          <a:xfrm>
            <a:off x="32914027" y="24917477"/>
            <a:ext cx="10052050" cy="721426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P. </a:t>
            </a:r>
            <a:r>
              <a:rPr lang="en-US" sz="2800" dirty="0" err="1"/>
              <a:t>Lasserre</a:t>
            </a:r>
            <a:r>
              <a:rPr lang="en-US" sz="2800" dirty="0"/>
              <a:t>. Adaptation of team-based learning on a first term programming class. In Proceedings of </a:t>
            </a:r>
            <a:r>
              <a:rPr lang="en-US" sz="2800" dirty="0" smtClean="0"/>
              <a:t>the 14th </a:t>
            </a:r>
            <a:r>
              <a:rPr lang="en-US" sz="2800" dirty="0"/>
              <a:t>annual ACM SIGCSE conference on Innovation and technology in computer science education, </a:t>
            </a:r>
            <a:r>
              <a:rPr lang="en-US" sz="2800" dirty="0" err="1" smtClean="0"/>
              <a:t>ITiCSE</a:t>
            </a:r>
            <a:r>
              <a:rPr lang="en-US" sz="2800" dirty="0" smtClean="0"/>
              <a:t> ’09</a:t>
            </a:r>
            <a:r>
              <a:rPr lang="en-US" sz="2800" dirty="0"/>
              <a:t>, </a:t>
            </a:r>
            <a:r>
              <a:rPr lang="en-US" sz="2800" dirty="0" smtClean="0"/>
              <a:t>2009</a:t>
            </a:r>
            <a:r>
              <a:rPr lang="en-US" sz="2800" dirty="0"/>
              <a:t>. </a:t>
            </a:r>
            <a:endParaRPr lang="en-US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/>
              <a:t>P. </a:t>
            </a:r>
            <a:r>
              <a:rPr lang="en-US" sz="2800" dirty="0" err="1"/>
              <a:t>Lasserre</a:t>
            </a:r>
            <a:r>
              <a:rPr lang="en-US" sz="2800" dirty="0"/>
              <a:t> and C. </a:t>
            </a:r>
            <a:r>
              <a:rPr lang="en-US" sz="2800" dirty="0" err="1"/>
              <a:t>Szostak</a:t>
            </a:r>
            <a:r>
              <a:rPr lang="en-US" sz="2800" dirty="0"/>
              <a:t>. Effects of team-based learning on a cs1 course. In Proceedings of the </a:t>
            </a:r>
            <a:r>
              <a:rPr lang="en-US" sz="2800" dirty="0" smtClean="0"/>
              <a:t>16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annual </a:t>
            </a:r>
            <a:r>
              <a:rPr lang="en-US" sz="2800" dirty="0"/>
              <a:t>joint conference on Innovation and technology in computer science education, </a:t>
            </a:r>
            <a:r>
              <a:rPr lang="en-US" sz="2800" dirty="0" err="1"/>
              <a:t>ITiCSE</a:t>
            </a:r>
            <a:r>
              <a:rPr lang="en-US" sz="2800" dirty="0"/>
              <a:t> ’11</a:t>
            </a:r>
            <a:r>
              <a:rPr lang="en-US" sz="2800" dirty="0" smtClean="0"/>
              <a:t>,</a:t>
            </a:r>
            <a:r>
              <a:rPr lang="nn-NO" sz="2800" dirty="0" smtClean="0"/>
              <a:t> </a:t>
            </a:r>
            <a:r>
              <a:rPr lang="nn-NO" sz="2800" dirty="0"/>
              <a:t>2011</a:t>
            </a:r>
            <a:r>
              <a:rPr lang="nn-NO" sz="2800" dirty="0" smtClean="0"/>
              <a:t>.</a:t>
            </a:r>
            <a:endParaRPr lang="en-US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L</a:t>
            </a:r>
            <a:r>
              <a:rPr lang="en-US" sz="2800" dirty="0"/>
              <a:t>. </a:t>
            </a:r>
            <a:r>
              <a:rPr lang="en-US" sz="2800" dirty="0" err="1"/>
              <a:t>Michaelsen</a:t>
            </a:r>
            <a:r>
              <a:rPr lang="en-US" sz="2800" dirty="0"/>
              <a:t>, A. Knight, and L. Fink. Team-based learning: A transformative use of small groups. </a:t>
            </a:r>
            <a:r>
              <a:rPr lang="en-US" sz="2800" dirty="0" err="1" smtClean="0"/>
              <a:t>Praeger</a:t>
            </a:r>
            <a:r>
              <a:rPr lang="en-US" sz="2800" dirty="0" smtClean="0"/>
              <a:t> Publishers</a:t>
            </a:r>
            <a:r>
              <a:rPr lang="en-US" sz="2800" dirty="0"/>
              <a:t>, 2002.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/>
              <a:t>K. Whittington. Understanding the </a:t>
            </a:r>
            <a:r>
              <a:rPr lang="en-US" sz="2800" dirty="0" err="1"/>
              <a:t>tbl</a:t>
            </a:r>
            <a:r>
              <a:rPr lang="en-US" sz="2800" dirty="0"/>
              <a:t> divide; examining similarities and differences between writing </a:t>
            </a:r>
            <a:r>
              <a:rPr lang="en-US" sz="2800" dirty="0" smtClean="0"/>
              <a:t>and programming</a:t>
            </a:r>
            <a:r>
              <a:rPr lang="en-US" sz="2800" dirty="0"/>
              <a:t>. In TBL conference. Vancouver (June 2007)(http://tbl. </a:t>
            </a:r>
            <a:r>
              <a:rPr lang="en-US" sz="2800" dirty="0" err="1"/>
              <a:t>apsc</a:t>
            </a:r>
            <a:r>
              <a:rPr lang="en-US" sz="2800" dirty="0"/>
              <a:t>. </a:t>
            </a:r>
            <a:r>
              <a:rPr lang="en-US" sz="2800" dirty="0" err="1"/>
              <a:t>ubc</a:t>
            </a:r>
            <a:r>
              <a:rPr lang="en-US" sz="2800" dirty="0"/>
              <a:t>. </a:t>
            </a:r>
            <a:r>
              <a:rPr lang="en-US" sz="2800" dirty="0" err="1"/>
              <a:t>ca</a:t>
            </a:r>
            <a:r>
              <a:rPr lang="en-US" sz="2800" dirty="0"/>
              <a:t>/conferences/2007/# 1</a:t>
            </a:r>
            <a:r>
              <a:rPr lang="en-US" sz="2800" dirty="0" smtClean="0"/>
              <a:t>), 2007.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96"/>
          </p:nvPr>
        </p:nvSpPr>
        <p:spPr>
          <a:xfrm>
            <a:off x="904188" y="15351602"/>
            <a:ext cx="10056813" cy="17100044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400" dirty="0" smtClean="0"/>
              <a:t>Most Computer Science classes are taught in the ‘</a:t>
            </a:r>
            <a:r>
              <a:rPr lang="en-US" sz="3400" b="1" dirty="0" smtClean="0"/>
              <a:t>sage on the stage</a:t>
            </a:r>
            <a:r>
              <a:rPr lang="en-US" sz="3400" dirty="0" smtClean="0"/>
              <a:t>’ style where a professor introduces students to new concepts in class and the students work on programming assignments, homework, and final projects independently through the semester.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 smtClean="0"/>
              <a:t>Since students are hearing about the material for the first time, class participation is minimal and questions are invariably shallow or go unanswered.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 smtClean="0"/>
              <a:t>Through TBL, </a:t>
            </a:r>
            <a:r>
              <a:rPr lang="en-US" sz="3400" dirty="0" err="1" smtClean="0"/>
              <a:t>Michaelsen</a:t>
            </a:r>
            <a:r>
              <a:rPr lang="en-US" sz="3400" dirty="0" smtClean="0"/>
              <a:t> </a:t>
            </a:r>
            <a:r>
              <a:rPr lang="en-US" sz="3400" i="1" dirty="0" smtClean="0"/>
              <a:t>et al.</a:t>
            </a:r>
            <a:r>
              <a:rPr lang="en-US" sz="3400" dirty="0" smtClean="0"/>
              <a:t> have shown that student engagement can be sustained in large classes. Since, Computer Science students and professors are used to the traditional model of lecturing and independent/group programming, the TBL model is a unique approach to teaching content heavy courses.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 err="1" smtClean="0"/>
              <a:t>Lasserre</a:t>
            </a:r>
            <a:r>
              <a:rPr lang="en-US" sz="3400" dirty="0" smtClean="0"/>
              <a:t> </a:t>
            </a:r>
            <a:r>
              <a:rPr lang="en-US" sz="3400" dirty="0"/>
              <a:t>et al. </a:t>
            </a:r>
            <a:r>
              <a:rPr lang="en-US" sz="3400" dirty="0" smtClean="0"/>
              <a:t>have </a:t>
            </a:r>
            <a:r>
              <a:rPr lang="en-US" sz="3400" dirty="0"/>
              <a:t>implemented TBL in </a:t>
            </a:r>
            <a:r>
              <a:rPr lang="en-US" sz="3400" dirty="0" smtClean="0"/>
              <a:t>a freshman </a:t>
            </a:r>
            <a:r>
              <a:rPr lang="en-US" sz="3400" dirty="0"/>
              <a:t>computer science class. They found that </a:t>
            </a:r>
            <a:r>
              <a:rPr lang="en-US" sz="3400" dirty="0" smtClean="0"/>
              <a:t> over </a:t>
            </a:r>
            <a:r>
              <a:rPr lang="en-US" sz="3400" dirty="0"/>
              <a:t>the years, on average students have </a:t>
            </a:r>
            <a:r>
              <a:rPr lang="en-US" sz="3400" b="1" dirty="0"/>
              <a:t>performed </a:t>
            </a:r>
            <a:r>
              <a:rPr lang="en-US" sz="3400" b="1" dirty="0" smtClean="0"/>
              <a:t>a letter grade </a:t>
            </a:r>
            <a:r>
              <a:rPr lang="en-US" sz="3400" b="1" dirty="0"/>
              <a:t>better</a:t>
            </a:r>
            <a:r>
              <a:rPr lang="en-US" sz="3400" dirty="0"/>
              <a:t> and the </a:t>
            </a:r>
            <a:r>
              <a:rPr lang="en-US" sz="3400" b="1" dirty="0"/>
              <a:t>course drop rate has gone down from 30% to 6.4%</a:t>
            </a:r>
            <a:r>
              <a:rPr lang="en-US" sz="3400" dirty="0"/>
              <a:t>. </a:t>
            </a:r>
            <a:endParaRPr lang="en-US" sz="3400" dirty="0" smtClean="0"/>
          </a:p>
          <a:p>
            <a:pPr marL="457200" indent="-457200">
              <a:buFont typeface="Wingdings" pitchFamily="2" charset="2"/>
              <a:buChar char="§"/>
            </a:pPr>
            <a:endParaRPr lang="en-US" sz="34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/>
              <a:t>Whittington explored the use of team-based learning in a senior programming languages class. Students performed particularly well and enjoyed working in teams.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5" name="Picture Placeholder 514" descr="CTL_wordmark_Horiz.gif"/>
          <p:cNvPicPr>
            <a:picLocks noGrp="1" noChangeAspect="1"/>
          </p:cNvPicPr>
          <p:nvPr>
            <p:ph type="pic" sz="quarter" idx="1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4" r="36974"/>
          <a:stretch>
            <a:fillRect/>
          </a:stretch>
        </p:blipFill>
        <p:spPr/>
      </p:pic>
      <p:pic>
        <p:nvPicPr>
          <p:cNvPr id="516" name="Picture Placeholder 515" descr="CTL_wordmark_Horiz.gif"/>
          <p:cNvPicPr>
            <a:picLocks noGrp="1" noChangeAspect="1"/>
          </p:cNvPicPr>
          <p:nvPr>
            <p:ph type="pic" sz="quarter" idx="1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4" r="36974"/>
          <a:stretch>
            <a:fillRect/>
          </a:stretch>
        </p:blipFill>
        <p:spPr/>
      </p:pic>
      <p:pic>
        <p:nvPicPr>
          <p:cNvPr id="517" name="Picture Placeholder 516" descr="CTL wordmark horizontal.jpg"/>
          <p:cNvPicPr>
            <a:picLocks noGrp="1" noChangeAspect="1"/>
          </p:cNvPicPr>
          <p:nvPr>
            <p:ph type="pic" sz="quarter" idx="1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r="37263"/>
          <a:stretch>
            <a:fillRect/>
          </a:stretch>
        </p:blipFill>
        <p:spPr/>
      </p:pic>
      <p:sp>
        <p:nvSpPr>
          <p:cNvPr id="523" name="Picture Placeholder 522"/>
          <p:cNvSpPr>
            <a:spLocks noGrp="1"/>
          </p:cNvSpPr>
          <p:nvPr>
            <p:ph type="pic" sz="quarter" idx="128"/>
          </p:nvPr>
        </p:nvSpPr>
        <p:spPr/>
      </p:sp>
      <p:sp>
        <p:nvSpPr>
          <p:cNvPr id="524" name="Picture Placeholder 523"/>
          <p:cNvSpPr>
            <a:spLocks noGrp="1"/>
          </p:cNvSpPr>
          <p:nvPr>
            <p:ph type="pic" sz="quarter" idx="129"/>
          </p:nvPr>
        </p:nvSpPr>
        <p:spPr/>
      </p:sp>
      <p:sp>
        <p:nvSpPr>
          <p:cNvPr id="525" name="Picture Placeholder 524"/>
          <p:cNvSpPr>
            <a:spLocks noGrp="1"/>
          </p:cNvSpPr>
          <p:nvPr>
            <p:ph type="pic" sz="quarter" idx="130"/>
          </p:nvPr>
        </p:nvSpPr>
        <p:spPr/>
      </p:sp>
      <p:sp>
        <p:nvSpPr>
          <p:cNvPr id="526" name="Picture Placeholder 525"/>
          <p:cNvSpPr>
            <a:spLocks noGrp="1"/>
          </p:cNvSpPr>
          <p:nvPr>
            <p:ph type="pic" sz="quarter" idx="131"/>
          </p:nvPr>
        </p:nvSpPr>
        <p:spPr/>
      </p:sp>
      <p:sp>
        <p:nvSpPr>
          <p:cNvPr id="527" name="Picture Placeholder 526"/>
          <p:cNvSpPr>
            <a:spLocks noGrp="1"/>
          </p:cNvSpPr>
          <p:nvPr>
            <p:ph type="pic" sz="quarter" idx="132"/>
          </p:nvPr>
        </p:nvSpPr>
        <p:spPr/>
      </p:sp>
      <p:sp>
        <p:nvSpPr>
          <p:cNvPr id="528" name="Picture Placeholder 527"/>
          <p:cNvSpPr>
            <a:spLocks noGrp="1"/>
          </p:cNvSpPr>
          <p:nvPr>
            <p:ph type="pic" sz="quarter" idx="133"/>
          </p:nvPr>
        </p:nvSpPr>
        <p:spPr/>
      </p:sp>
      <p:sp>
        <p:nvSpPr>
          <p:cNvPr id="529" name="Picture Placeholder 528"/>
          <p:cNvSpPr>
            <a:spLocks noGrp="1"/>
          </p:cNvSpPr>
          <p:nvPr>
            <p:ph type="pic" sz="quarter" idx="134"/>
          </p:nvPr>
        </p:nvSpPr>
        <p:spPr/>
      </p:sp>
      <p:sp>
        <p:nvSpPr>
          <p:cNvPr id="530" name="Picture Placeholder 529"/>
          <p:cNvSpPr>
            <a:spLocks noGrp="1"/>
          </p:cNvSpPr>
          <p:nvPr>
            <p:ph type="pic" sz="quarter" idx="135"/>
          </p:nvPr>
        </p:nvSpPr>
        <p:spPr/>
      </p:sp>
      <p:sp>
        <p:nvSpPr>
          <p:cNvPr id="531" name="Text Placeholder 530"/>
          <p:cNvSpPr>
            <a:spLocks noGrp="1"/>
          </p:cNvSpPr>
          <p:nvPr>
            <p:ph type="body" sz="quarter" idx="1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2" name="Text Placeholder 531"/>
          <p:cNvSpPr>
            <a:spLocks noGrp="1"/>
          </p:cNvSpPr>
          <p:nvPr>
            <p:ph type="body" sz="quarter" idx="1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3" name="Text Placeholder 532"/>
          <p:cNvSpPr>
            <a:spLocks noGrp="1"/>
          </p:cNvSpPr>
          <p:nvPr>
            <p:ph type="body" sz="quarter" idx="1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4" name="Text Placeholder 533"/>
          <p:cNvSpPr>
            <a:spLocks noGrp="1"/>
          </p:cNvSpPr>
          <p:nvPr>
            <p:ph type="body" sz="quarter" idx="1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5" name="Text Placeholder 534"/>
          <p:cNvSpPr>
            <a:spLocks noGrp="1"/>
          </p:cNvSpPr>
          <p:nvPr>
            <p:ph type="body" sz="quarter" idx="1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6" name="Text Placeholder 535"/>
          <p:cNvSpPr>
            <a:spLocks noGrp="1"/>
          </p:cNvSpPr>
          <p:nvPr>
            <p:ph type="body" sz="quarter" idx="1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7" name="Text Placeholder 536"/>
          <p:cNvSpPr>
            <a:spLocks noGrp="1"/>
          </p:cNvSpPr>
          <p:nvPr>
            <p:ph type="body" sz="quarter" idx="1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8" name="Text Placeholder 537"/>
          <p:cNvSpPr>
            <a:spLocks noGrp="1"/>
          </p:cNvSpPr>
          <p:nvPr>
            <p:ph type="body" sz="quarter" idx="1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9" name="Text Placeholder 538"/>
          <p:cNvSpPr>
            <a:spLocks noGrp="1"/>
          </p:cNvSpPr>
          <p:nvPr>
            <p:ph type="body" sz="quarter" idx="1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0" name="Text Placeholder 539"/>
          <p:cNvSpPr>
            <a:spLocks noGrp="1"/>
          </p:cNvSpPr>
          <p:nvPr>
            <p:ph type="body" sz="quarter" idx="1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1" name="Text Placeholder 540"/>
          <p:cNvSpPr>
            <a:spLocks noGrp="1"/>
          </p:cNvSpPr>
          <p:nvPr>
            <p:ph type="body" sz="quarter" idx="1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2" name="Text Placeholder 541"/>
          <p:cNvSpPr>
            <a:spLocks noGrp="1"/>
          </p:cNvSpPr>
          <p:nvPr>
            <p:ph type="body" sz="quarter" idx="14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3" name="Text Placeholder 542"/>
          <p:cNvSpPr>
            <a:spLocks noGrp="1"/>
          </p:cNvSpPr>
          <p:nvPr>
            <p:ph type="body" sz="quarter" idx="1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4" name="Text Placeholder 383"/>
          <p:cNvSpPr>
            <a:spLocks noGrp="1"/>
          </p:cNvSpPr>
          <p:nvPr>
            <p:ph type="body" sz="quarter" idx="14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5" name="Text Placeholder 384"/>
          <p:cNvSpPr>
            <a:spLocks noGrp="1"/>
          </p:cNvSpPr>
          <p:nvPr>
            <p:ph type="body" sz="quarter" idx="15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Boise State University, Department of Computer Science, Boise State Teaching Scholars Program</a:t>
            </a:r>
            <a:endParaRPr lang="en-US" dirty="0"/>
          </a:p>
        </p:txBody>
      </p:sp>
      <p:sp>
        <p:nvSpPr>
          <p:cNvPr id="386" name="Text Placeholder 385"/>
          <p:cNvSpPr>
            <a:spLocks noGrp="1"/>
          </p:cNvSpPr>
          <p:nvPr>
            <p:ph type="body" sz="quarter" idx="15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Alark Joshi</a:t>
            </a:r>
            <a:endParaRPr lang="en-US" dirty="0"/>
          </a:p>
        </p:txBody>
      </p:sp>
      <p:sp>
        <p:nvSpPr>
          <p:cNvPr id="387" name="Text Placeholder 386"/>
          <p:cNvSpPr>
            <a:spLocks noGrp="1"/>
          </p:cNvSpPr>
          <p:nvPr>
            <p:ph type="body" sz="quarter" idx="15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Evaluating Team-Based Learning in a Sophomore Level Programming Class</a:t>
            </a:r>
          </a:p>
        </p:txBody>
      </p:sp>
      <p:sp>
        <p:nvSpPr>
          <p:cNvPr id="58" name="Text Placeholder 9"/>
          <p:cNvSpPr txBox="1">
            <a:spLocks/>
          </p:cNvSpPr>
          <p:nvPr/>
        </p:nvSpPr>
        <p:spPr>
          <a:xfrm>
            <a:off x="22248813" y="21083232"/>
            <a:ext cx="10058400" cy="754045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marL="1645838" indent="-1645838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3700" b="1" u="sng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none" dirty="0" smtClean="0"/>
              <a:t>Lessons Learned</a:t>
            </a:r>
            <a:endParaRPr lang="en-US" u="none" dirty="0"/>
          </a:p>
        </p:txBody>
      </p:sp>
      <p:sp>
        <p:nvSpPr>
          <p:cNvPr id="97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2259925" y="6368641"/>
            <a:ext cx="10048875" cy="10821402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sz="3400" dirty="0" smtClean="0"/>
              <a:t>The performance of the students in the Team RAT </a:t>
            </a:r>
            <a:r>
              <a:rPr lang="en-US" sz="3400" dirty="0" smtClean="0"/>
              <a:t>(Readiness Assurance Test) is consistently better than on the Individual </a:t>
            </a:r>
            <a:r>
              <a:rPr lang="en-US" sz="3400" dirty="0"/>
              <a:t>RAT</a:t>
            </a:r>
            <a:r>
              <a:rPr lang="en-US" sz="3400" dirty="0" smtClean="0"/>
              <a:t> </a:t>
            </a:r>
          </a:p>
          <a:p>
            <a:pPr lvl="0"/>
            <a:endParaRPr lang="en-US" sz="3400" dirty="0"/>
          </a:p>
          <a:p>
            <a:pPr lvl="0"/>
            <a:endParaRPr lang="en-US" sz="3400" dirty="0" smtClean="0"/>
          </a:p>
          <a:p>
            <a:pPr lvl="0"/>
            <a:endParaRPr lang="en-US" sz="3400" dirty="0"/>
          </a:p>
          <a:p>
            <a:pPr lvl="0"/>
            <a:endParaRPr lang="en-US" sz="3400" dirty="0" smtClean="0"/>
          </a:p>
          <a:p>
            <a:pPr lvl="0"/>
            <a:endParaRPr lang="en-US" sz="3400" dirty="0"/>
          </a:p>
          <a:p>
            <a:pPr lvl="0"/>
            <a:endParaRPr lang="en-US" sz="3400" dirty="0" smtClean="0"/>
          </a:p>
          <a:p>
            <a:pPr lvl="0"/>
            <a:endParaRPr lang="en-US" sz="3400" dirty="0"/>
          </a:p>
          <a:p>
            <a:pPr lvl="0"/>
            <a:endParaRPr lang="en-US" sz="3400" dirty="0" smtClean="0"/>
          </a:p>
          <a:p>
            <a:pPr lvl="0"/>
            <a:r>
              <a:rPr lang="en-US" sz="3400" dirty="0" smtClean="0"/>
              <a:t>Comparing the performance of students on the programming assignments through the three offerings in Spring 2011, 2012 and 2013 results in statistical significance (p&lt;0.05) for 4 out of 5 assignments. </a:t>
            </a:r>
            <a:r>
              <a:rPr lang="en-US" sz="3400" b="1" dirty="0" smtClean="0"/>
              <a:t>P4 </a:t>
            </a:r>
            <a:r>
              <a:rPr lang="en-US" sz="3400" dirty="0" smtClean="0"/>
              <a:t>is the most difficult assignment of the semester. The student performance in 2013 is statistically significant (p=0.042) as compared to Spring 2011 &amp; 2012. </a:t>
            </a:r>
            <a:endParaRPr lang="en-US" sz="3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671300" y="10649414"/>
            <a:ext cx="9934742" cy="7325319"/>
            <a:chOff x="11671300" y="10023776"/>
            <a:chExt cx="9934742" cy="7325319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0904" y="10023777"/>
              <a:ext cx="3335138" cy="7324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1300" y="10023776"/>
              <a:ext cx="3244850" cy="732531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7587" y="10023776"/>
              <a:ext cx="3211880" cy="732531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0918" y="11632031"/>
              <a:ext cx="4825046" cy="56181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  <a:extLst/>
          </p:spPr>
        </p:pic>
      </p:grp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2677" y="29950542"/>
            <a:ext cx="24193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989" y="25198324"/>
            <a:ext cx="6514307" cy="5599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415" y="28624199"/>
            <a:ext cx="5587074" cy="3374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581" y="8327755"/>
            <a:ext cx="7754862" cy="436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312" y="20837489"/>
            <a:ext cx="5410922" cy="361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94"/>
          <a:stretch/>
        </p:blipFill>
        <p:spPr bwMode="auto">
          <a:xfrm>
            <a:off x="15706182" y="22642827"/>
            <a:ext cx="5820450" cy="39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601" y="17096693"/>
            <a:ext cx="9386821" cy="30963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2395415" y="21919392"/>
            <a:ext cx="991179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4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Teams of 5 students is optimal</a:t>
            </a:r>
            <a:r>
              <a:rPr lang="en-US" sz="34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6 can work, but 7 is definitely a crowd and leads to slacking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Based on the mid-semester survey, students want more in-class programming activities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4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Team </a:t>
            </a:r>
            <a:r>
              <a:rPr lang="en-US" sz="34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folders are indispensable for collection and dissemination of quizzes and in-class activities.</a:t>
            </a:r>
          </a:p>
          <a:p>
            <a:r>
              <a:rPr lang="en-US" sz="34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4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4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400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6x48-Template-V2b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assic 3 Columns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ic - Wide Center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36x48-Template-V2b</Template>
  <TotalTime>2325</TotalTime>
  <Words>865</Words>
  <Application>Microsoft Office PowerPoint</Application>
  <PresentationFormat>Custom</PresentationFormat>
  <Paragraphs>84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36x48-Template-V2b</vt:lpstr>
      <vt:lpstr>1_Classic 3 Columns</vt:lpstr>
      <vt:lpstr>Classic - Wide Center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CanterburyMedia</dc:creator>
  <dc:description>This template is the property of PosterPresentations.com. Call us if you need help with this poster template._x000d_
1-866-649-3004           _x000d_
 (c)PosterPresentations.com</dc:description>
  <cp:lastModifiedBy>Alark Joshi</cp:lastModifiedBy>
  <cp:revision>54</cp:revision>
  <dcterms:created xsi:type="dcterms:W3CDTF">2012-02-03T19:11:35Z</dcterms:created>
  <dcterms:modified xsi:type="dcterms:W3CDTF">2013-05-07T05:29:39Z</dcterms:modified>
</cp:coreProperties>
</file>